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gif" ContentType="image/gi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756" r:id="rId5"/>
  </p:sldMasterIdLst>
  <p:notesMasterIdLst>
    <p:notesMasterId r:id="rId31"/>
  </p:notesMasterIdLst>
  <p:handoutMasterIdLst>
    <p:handoutMasterId r:id="rId32"/>
  </p:handoutMasterIdLst>
  <p:sldIdLst>
    <p:sldId id="450" r:id="rId6"/>
    <p:sldId id="569" r:id="rId7"/>
    <p:sldId id="571" r:id="rId8"/>
    <p:sldId id="572" r:id="rId9"/>
    <p:sldId id="573" r:id="rId10"/>
    <p:sldId id="457" r:id="rId11"/>
    <p:sldId id="554" r:id="rId12"/>
    <p:sldId id="561" r:id="rId13"/>
    <p:sldId id="430" r:id="rId14"/>
    <p:sldId id="524" r:id="rId15"/>
    <p:sldId id="528" r:id="rId16"/>
    <p:sldId id="522" r:id="rId17"/>
    <p:sldId id="523" r:id="rId18"/>
    <p:sldId id="526" r:id="rId19"/>
    <p:sldId id="527" r:id="rId20"/>
    <p:sldId id="530" r:id="rId21"/>
    <p:sldId id="551" r:id="rId22"/>
    <p:sldId id="565" r:id="rId23"/>
    <p:sldId id="541" r:id="rId24"/>
    <p:sldId id="566" r:id="rId25"/>
    <p:sldId id="534" r:id="rId26"/>
    <p:sldId id="536" r:id="rId27"/>
    <p:sldId id="574" r:id="rId28"/>
    <p:sldId id="583" r:id="rId29"/>
    <p:sldId id="563" r:id="rId30"/>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7">
          <p15:clr>
            <a:srgbClr val="A4A3A4"/>
          </p15:clr>
        </p15:guide>
        <p15:guide id="2" orient="horz" pos="4171">
          <p15:clr>
            <a:srgbClr val="A4A3A4"/>
          </p15:clr>
        </p15:guide>
        <p15:guide id="3" orient="horz" pos="2307">
          <p15:clr>
            <a:srgbClr val="A4A3A4"/>
          </p15:clr>
        </p15:guide>
        <p15:guide id="4" orient="horz" pos="3565">
          <p15:clr>
            <a:srgbClr val="A4A3A4"/>
          </p15:clr>
        </p15:guide>
        <p15:guide id="5" orient="horz" pos="3624">
          <p15:clr>
            <a:srgbClr val="A4A3A4"/>
          </p15:clr>
        </p15:guide>
        <p15:guide id="6" orient="horz" pos="912">
          <p15:clr>
            <a:srgbClr val="A4A3A4"/>
          </p15:clr>
        </p15:guide>
        <p15:guide id="7" orient="horz" pos="1057">
          <p15:clr>
            <a:srgbClr val="A4A3A4"/>
          </p15:clr>
        </p15:guide>
        <p15:guide id="8" orient="horz" pos="2375">
          <p15:clr>
            <a:srgbClr val="A4A3A4"/>
          </p15:clr>
        </p15:guide>
        <p15:guide id="9" orient="horz" pos="1114">
          <p15:clr>
            <a:srgbClr val="A4A3A4"/>
          </p15:clr>
        </p15:guide>
        <p15:guide id="10" pos="3806">
          <p15:clr>
            <a:srgbClr val="A4A3A4"/>
          </p15:clr>
        </p15:guide>
        <p15:guide id="11" pos="2557">
          <p15:clr>
            <a:srgbClr val="A4A3A4"/>
          </p15:clr>
        </p15:guide>
        <p15:guide id="12" pos="128">
          <p15:clr>
            <a:srgbClr val="A4A3A4"/>
          </p15:clr>
        </p15:guide>
        <p15:guide id="13" pos="6301">
          <p15:clr>
            <a:srgbClr val="A4A3A4"/>
          </p15:clr>
        </p15:guide>
        <p15:guide id="14" pos="1312">
          <p15:clr>
            <a:srgbClr val="A4A3A4"/>
          </p15:clr>
        </p15:guide>
        <p15:guide id="15" pos="5123">
          <p15:clr>
            <a:srgbClr val="A4A3A4"/>
          </p15:clr>
        </p15:guide>
        <p15:guide id="16" pos="1379">
          <p15:clr>
            <a:srgbClr val="A4A3A4"/>
          </p15:clr>
        </p15:guide>
        <p15:guide id="17" pos="2626">
          <p15:clr>
            <a:srgbClr val="A4A3A4"/>
          </p15:clr>
        </p15:guide>
        <p15:guide id="18" pos="3882">
          <p15:clr>
            <a:srgbClr val="A4A3A4"/>
          </p15:clr>
        </p15:guide>
        <p15:guide id="19" pos="5056">
          <p15:clr>
            <a:srgbClr val="A4A3A4"/>
          </p15:clr>
        </p15:guide>
        <p15:guide id="20" pos="6368">
          <p15:clr>
            <a:srgbClr val="A4A3A4"/>
          </p15:clr>
        </p15:guide>
        <p15:guide id="21" pos="7548">
          <p15:clr>
            <a:srgbClr val="A4A3A4"/>
          </p15:clr>
        </p15:guide>
        <p15:guide id="22" pos="328">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6"/>
    <a:srgbClr val="FFC000"/>
    <a:srgbClr val="FFBE00"/>
    <a:srgbClr val="EC008C"/>
    <a:srgbClr val="CBDB2A"/>
    <a:srgbClr val="00AEEF"/>
    <a:srgbClr val="FBFBFB"/>
    <a:srgbClr val="FFFFFF"/>
    <a:srgbClr val="000000"/>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1" autoAdjust="0"/>
    <p:restoredTop sz="99112" autoAdjust="0"/>
  </p:normalViewPr>
  <p:slideViewPr>
    <p:cSldViewPr snapToGrid="0">
      <p:cViewPr>
        <p:scale>
          <a:sx n="51" d="100"/>
          <a:sy n="51" d="100"/>
        </p:scale>
        <p:origin x="-1320" y="-1332"/>
      </p:cViewPr>
      <p:guideLst>
        <p:guide orient="horz" pos="147"/>
        <p:guide orient="horz" pos="4171"/>
        <p:guide orient="horz" pos="2307"/>
        <p:guide orient="horz" pos="3565"/>
        <p:guide orient="horz" pos="3624"/>
        <p:guide orient="horz" pos="912"/>
        <p:guide orient="horz" pos="1057"/>
        <p:guide orient="horz" pos="2375"/>
        <p:guide orient="horz" pos="1114"/>
        <p:guide pos="3806"/>
        <p:guide pos="2557"/>
        <p:guide pos="128"/>
        <p:guide pos="6301"/>
        <p:guide pos="1312"/>
        <p:guide pos="5123"/>
        <p:guide pos="1379"/>
        <p:guide pos="2626"/>
        <p:guide pos="3882"/>
        <p:guide pos="5056"/>
        <p:guide pos="6368"/>
        <p:guide pos="7548"/>
        <p:guide pos="328"/>
      </p:guideLst>
    </p:cSldViewPr>
  </p:slideViewPr>
  <p:notesTextViewPr>
    <p:cViewPr>
      <p:scale>
        <a:sx n="100" d="100"/>
        <a:sy n="100" d="100"/>
      </p:scale>
      <p:origin x="0" y="0"/>
    </p:cViewPr>
  </p:notesTextViewPr>
  <p:sorterViewPr>
    <p:cViewPr>
      <p:scale>
        <a:sx n="100" d="100"/>
        <a:sy n="100" d="100"/>
      </p:scale>
      <p:origin x="0" y="14730"/>
    </p:cViewPr>
  </p:sorterViewPr>
  <p:notesViewPr>
    <p:cSldViewPr snapToGrid="0" showGuides="1">
      <p:cViewPr varScale="1">
        <p:scale>
          <a:sx n="56" d="100"/>
          <a:sy n="56" d="100"/>
        </p:scale>
        <p:origin x="-186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32D1CD-126D-4E73-828A-9DEC8C1EA904}" type="doc">
      <dgm:prSet loTypeId="urn:microsoft.com/office/officeart/2005/8/layout/arrow6" loCatId="relationship" qsTypeId="urn:microsoft.com/office/officeart/2005/8/quickstyle/simple5" qsCatId="simple" csTypeId="urn:microsoft.com/office/officeart/2005/8/colors/accent5_2" csCatId="accent5" phldr="1"/>
      <dgm:spPr/>
      <dgm:t>
        <a:bodyPr/>
        <a:lstStyle/>
        <a:p>
          <a:endParaRPr lang="pt-PT"/>
        </a:p>
      </dgm:t>
    </dgm:pt>
    <dgm:pt modelId="{D47119AA-8402-4D49-96BC-9F2112808E27}">
      <dgm:prSet phldrT="[Texto]"/>
      <dgm:spPr/>
      <dgm:t>
        <a:bodyPr/>
        <a:lstStyle/>
        <a:p>
          <a:r>
            <a:rPr lang="pt-PT" dirty="0" smtClean="0"/>
            <a:t>Vírus</a:t>
          </a:r>
          <a:endParaRPr lang="pt-PT" dirty="0"/>
        </a:p>
      </dgm:t>
    </dgm:pt>
    <dgm:pt modelId="{ABF75E20-1E5A-491D-99AC-E46399F1C401}" type="parTrans" cxnId="{992D011C-A31B-479B-BDCC-987CE3587466}">
      <dgm:prSet/>
      <dgm:spPr/>
      <dgm:t>
        <a:bodyPr/>
        <a:lstStyle/>
        <a:p>
          <a:endParaRPr lang="pt-PT"/>
        </a:p>
      </dgm:t>
    </dgm:pt>
    <dgm:pt modelId="{939D988F-3B65-409E-9701-81D51694A75C}" type="sibTrans" cxnId="{992D011C-A31B-479B-BDCC-987CE3587466}">
      <dgm:prSet/>
      <dgm:spPr/>
      <dgm:t>
        <a:bodyPr/>
        <a:lstStyle/>
        <a:p>
          <a:endParaRPr lang="pt-PT"/>
        </a:p>
      </dgm:t>
    </dgm:pt>
    <dgm:pt modelId="{DF7974DD-2307-442B-ABE3-7267B1EBEF04}">
      <dgm:prSet phldrT="[Texto]"/>
      <dgm:spPr/>
      <dgm:t>
        <a:bodyPr/>
        <a:lstStyle/>
        <a:p>
          <a:r>
            <a:rPr lang="pt-PT" dirty="0" smtClean="0"/>
            <a:t>Hackers</a:t>
          </a:r>
          <a:endParaRPr lang="pt-PT" dirty="0"/>
        </a:p>
      </dgm:t>
    </dgm:pt>
    <dgm:pt modelId="{AC2C8B60-3C0C-4146-9B83-3BF038FEE5A9}" type="parTrans" cxnId="{8211EA0F-01ED-4BA8-B36D-3EAA75CFF894}">
      <dgm:prSet/>
      <dgm:spPr/>
      <dgm:t>
        <a:bodyPr/>
        <a:lstStyle/>
        <a:p>
          <a:endParaRPr lang="pt-PT"/>
        </a:p>
      </dgm:t>
    </dgm:pt>
    <dgm:pt modelId="{56600E37-6F11-42C5-98CE-CF3749CB710A}" type="sibTrans" cxnId="{8211EA0F-01ED-4BA8-B36D-3EAA75CFF894}">
      <dgm:prSet/>
      <dgm:spPr/>
      <dgm:t>
        <a:bodyPr/>
        <a:lstStyle/>
        <a:p>
          <a:endParaRPr lang="pt-PT"/>
        </a:p>
      </dgm:t>
    </dgm:pt>
    <dgm:pt modelId="{5F0A7662-72F2-43FF-AC6A-64A333A394AB}">
      <dgm:prSet phldrT="[Texto]"/>
      <dgm:spPr/>
      <dgm:t>
        <a:bodyPr/>
        <a:lstStyle/>
        <a:p>
          <a:endParaRPr lang="pt-PT" dirty="0"/>
        </a:p>
      </dgm:t>
    </dgm:pt>
    <dgm:pt modelId="{9A7D72FE-3BCF-4669-9AF3-1DAAF8F02D61}" type="parTrans" cxnId="{0C8A9BAD-D560-4D45-A37C-20709ED108E8}">
      <dgm:prSet/>
      <dgm:spPr/>
      <dgm:t>
        <a:bodyPr/>
        <a:lstStyle/>
        <a:p>
          <a:endParaRPr lang="pt-PT"/>
        </a:p>
      </dgm:t>
    </dgm:pt>
    <dgm:pt modelId="{C74C9064-AB20-4920-BD40-0D67EF620890}" type="sibTrans" cxnId="{0C8A9BAD-D560-4D45-A37C-20709ED108E8}">
      <dgm:prSet/>
      <dgm:spPr/>
      <dgm:t>
        <a:bodyPr/>
        <a:lstStyle/>
        <a:p>
          <a:endParaRPr lang="pt-PT"/>
        </a:p>
      </dgm:t>
    </dgm:pt>
    <dgm:pt modelId="{F2C446A8-0730-4965-97F7-ED79F1227E3E}" type="pres">
      <dgm:prSet presAssocID="{2F32D1CD-126D-4E73-828A-9DEC8C1EA904}" presName="compositeShape" presStyleCnt="0">
        <dgm:presLayoutVars>
          <dgm:chMax val="2"/>
          <dgm:dir/>
          <dgm:resizeHandles val="exact"/>
        </dgm:presLayoutVars>
      </dgm:prSet>
      <dgm:spPr/>
      <dgm:t>
        <a:bodyPr/>
        <a:lstStyle/>
        <a:p>
          <a:endParaRPr lang="pt-PT"/>
        </a:p>
      </dgm:t>
    </dgm:pt>
    <dgm:pt modelId="{14CF729B-4AB7-427B-B8AF-2DD475D9B477}" type="pres">
      <dgm:prSet presAssocID="{2F32D1CD-126D-4E73-828A-9DEC8C1EA904}" presName="ribbon" presStyleLbl="node1" presStyleIdx="0" presStyleCnt="1"/>
      <dgm:spPr/>
      <dgm:t>
        <a:bodyPr/>
        <a:lstStyle/>
        <a:p>
          <a:endParaRPr lang="pt-PT"/>
        </a:p>
      </dgm:t>
    </dgm:pt>
    <dgm:pt modelId="{73FD6D23-1C80-451A-B1C6-B20FE2564DCD}" type="pres">
      <dgm:prSet presAssocID="{2F32D1CD-126D-4E73-828A-9DEC8C1EA904}" presName="leftArrowText" presStyleLbl="node1" presStyleIdx="0" presStyleCnt="1">
        <dgm:presLayoutVars>
          <dgm:chMax val="0"/>
          <dgm:bulletEnabled val="1"/>
        </dgm:presLayoutVars>
      </dgm:prSet>
      <dgm:spPr/>
      <dgm:t>
        <a:bodyPr/>
        <a:lstStyle/>
        <a:p>
          <a:endParaRPr lang="pt-PT"/>
        </a:p>
      </dgm:t>
    </dgm:pt>
    <dgm:pt modelId="{0FBFF02D-1427-4E51-A64A-ACE55706CC4C}" type="pres">
      <dgm:prSet presAssocID="{2F32D1CD-126D-4E73-828A-9DEC8C1EA904}" presName="rightArrowText" presStyleLbl="node1" presStyleIdx="0" presStyleCnt="1">
        <dgm:presLayoutVars>
          <dgm:chMax val="0"/>
          <dgm:bulletEnabled val="1"/>
        </dgm:presLayoutVars>
      </dgm:prSet>
      <dgm:spPr/>
      <dgm:t>
        <a:bodyPr/>
        <a:lstStyle/>
        <a:p>
          <a:endParaRPr lang="pt-PT"/>
        </a:p>
      </dgm:t>
    </dgm:pt>
  </dgm:ptLst>
  <dgm:cxnLst>
    <dgm:cxn modelId="{8211EA0F-01ED-4BA8-B36D-3EAA75CFF894}" srcId="{2F32D1CD-126D-4E73-828A-9DEC8C1EA904}" destId="{DF7974DD-2307-442B-ABE3-7267B1EBEF04}" srcOrd="1" destOrd="0" parTransId="{AC2C8B60-3C0C-4146-9B83-3BF038FEE5A9}" sibTransId="{56600E37-6F11-42C5-98CE-CF3749CB710A}"/>
    <dgm:cxn modelId="{992D011C-A31B-479B-BDCC-987CE3587466}" srcId="{2F32D1CD-126D-4E73-828A-9DEC8C1EA904}" destId="{D47119AA-8402-4D49-96BC-9F2112808E27}" srcOrd="0" destOrd="0" parTransId="{ABF75E20-1E5A-491D-99AC-E46399F1C401}" sibTransId="{939D988F-3B65-409E-9701-81D51694A75C}"/>
    <dgm:cxn modelId="{53AEEFB1-5C8C-418D-A15B-BF335C2AEA38}" type="presOf" srcId="{DF7974DD-2307-442B-ABE3-7267B1EBEF04}" destId="{0FBFF02D-1427-4E51-A64A-ACE55706CC4C}" srcOrd="0" destOrd="0" presId="urn:microsoft.com/office/officeart/2005/8/layout/arrow6"/>
    <dgm:cxn modelId="{0C8A9BAD-D560-4D45-A37C-20709ED108E8}" srcId="{2F32D1CD-126D-4E73-828A-9DEC8C1EA904}" destId="{5F0A7662-72F2-43FF-AC6A-64A333A394AB}" srcOrd="2" destOrd="0" parTransId="{9A7D72FE-3BCF-4669-9AF3-1DAAF8F02D61}" sibTransId="{C74C9064-AB20-4920-BD40-0D67EF620890}"/>
    <dgm:cxn modelId="{8520D912-9829-468E-9C1B-B8BDAEBA1CDA}" type="presOf" srcId="{2F32D1CD-126D-4E73-828A-9DEC8C1EA904}" destId="{F2C446A8-0730-4965-97F7-ED79F1227E3E}" srcOrd="0" destOrd="0" presId="urn:microsoft.com/office/officeart/2005/8/layout/arrow6"/>
    <dgm:cxn modelId="{8A87C0DF-A8BE-4E98-90B7-B85738F87958}" type="presOf" srcId="{D47119AA-8402-4D49-96BC-9F2112808E27}" destId="{73FD6D23-1C80-451A-B1C6-B20FE2564DCD}" srcOrd="0" destOrd="0" presId="urn:microsoft.com/office/officeart/2005/8/layout/arrow6"/>
    <dgm:cxn modelId="{F08676A6-8352-4905-8BB6-7A0E6ACDFBC5}" type="presParOf" srcId="{F2C446A8-0730-4965-97F7-ED79F1227E3E}" destId="{14CF729B-4AB7-427B-B8AF-2DD475D9B477}" srcOrd="0" destOrd="0" presId="urn:microsoft.com/office/officeart/2005/8/layout/arrow6"/>
    <dgm:cxn modelId="{8A63A347-C278-41DB-BE43-5D3C6890E425}" type="presParOf" srcId="{F2C446A8-0730-4965-97F7-ED79F1227E3E}" destId="{73FD6D23-1C80-451A-B1C6-B20FE2564DCD}" srcOrd="1" destOrd="0" presId="urn:microsoft.com/office/officeart/2005/8/layout/arrow6"/>
    <dgm:cxn modelId="{36AF6A1E-F788-4530-95AA-F0C1FBE892AE}" type="presParOf" srcId="{F2C446A8-0730-4965-97F7-ED79F1227E3E}" destId="{0FBFF02D-1427-4E51-A64A-ACE55706CC4C}"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E8096F-B32B-47B6-8D3A-C91F37A156B1}" type="doc">
      <dgm:prSet loTypeId="urn:microsoft.com/office/officeart/2005/8/layout/matrix2" loCatId="matrix" qsTypeId="urn:microsoft.com/office/officeart/2005/8/quickstyle/simple2" qsCatId="simple" csTypeId="urn:microsoft.com/office/officeart/2005/8/colors/accent5_2" csCatId="accent5" phldr="1"/>
      <dgm:spPr/>
      <dgm:t>
        <a:bodyPr/>
        <a:lstStyle/>
        <a:p>
          <a:endParaRPr lang="pt-PT"/>
        </a:p>
      </dgm:t>
    </dgm:pt>
    <dgm:pt modelId="{A4F79C20-17D2-4EBE-8B4A-BBC2ED81E66E}">
      <dgm:prSet phldrT="[Texto]"/>
      <dgm:spPr>
        <a:noFill/>
      </dgm:spPr>
      <dgm:t>
        <a:bodyPr/>
        <a:lstStyle/>
        <a:p>
          <a:r>
            <a:rPr lang="pt-PT" dirty="0" smtClean="0"/>
            <a:t>Spam</a:t>
          </a:r>
          <a:endParaRPr lang="pt-PT" dirty="0"/>
        </a:p>
      </dgm:t>
    </dgm:pt>
    <dgm:pt modelId="{7EABB33B-E877-4F42-8219-DBA71F525C8E}" type="parTrans" cxnId="{498E34E5-DEE1-49CA-A2FE-94D872939BB7}">
      <dgm:prSet/>
      <dgm:spPr/>
      <dgm:t>
        <a:bodyPr/>
        <a:lstStyle/>
        <a:p>
          <a:endParaRPr lang="pt-PT"/>
        </a:p>
      </dgm:t>
    </dgm:pt>
    <dgm:pt modelId="{8225D1AB-E32C-4274-B6B4-B6FA0E20E661}" type="sibTrans" cxnId="{498E34E5-DEE1-49CA-A2FE-94D872939BB7}">
      <dgm:prSet/>
      <dgm:spPr/>
      <dgm:t>
        <a:bodyPr/>
        <a:lstStyle/>
        <a:p>
          <a:endParaRPr lang="pt-PT"/>
        </a:p>
      </dgm:t>
    </dgm:pt>
    <dgm:pt modelId="{D0F60FF3-7040-4435-B3DE-1CAD8CF10F1C}">
      <dgm:prSet phldrT="[Texto]"/>
      <dgm:spPr>
        <a:noFill/>
      </dgm:spPr>
      <dgm:t>
        <a:bodyPr/>
        <a:lstStyle/>
        <a:p>
          <a:r>
            <a:rPr lang="pt-PT" dirty="0" smtClean="0"/>
            <a:t>Vírus</a:t>
          </a:r>
          <a:endParaRPr lang="pt-PT" dirty="0"/>
        </a:p>
      </dgm:t>
    </dgm:pt>
    <dgm:pt modelId="{649E8978-9A4C-45E8-BFDE-4410C04B300B}" type="parTrans" cxnId="{CA95C91C-83FA-4E22-A458-AB03E41DFAEE}">
      <dgm:prSet/>
      <dgm:spPr/>
      <dgm:t>
        <a:bodyPr/>
        <a:lstStyle/>
        <a:p>
          <a:endParaRPr lang="pt-PT"/>
        </a:p>
      </dgm:t>
    </dgm:pt>
    <dgm:pt modelId="{34BB0E89-6B1D-4692-95C8-C028554C864A}" type="sibTrans" cxnId="{CA95C91C-83FA-4E22-A458-AB03E41DFAEE}">
      <dgm:prSet/>
      <dgm:spPr/>
      <dgm:t>
        <a:bodyPr/>
        <a:lstStyle/>
        <a:p>
          <a:endParaRPr lang="pt-PT"/>
        </a:p>
      </dgm:t>
    </dgm:pt>
    <dgm:pt modelId="{AD99C00D-5C24-4947-B94A-28CEEFA72594}">
      <dgm:prSet phldrT="[Texto]"/>
      <dgm:spPr>
        <a:noFill/>
      </dgm:spPr>
      <dgm:t>
        <a:bodyPr/>
        <a:lstStyle/>
        <a:p>
          <a:r>
            <a:rPr lang="pt-PT" dirty="0" smtClean="0"/>
            <a:t>Burla</a:t>
          </a:r>
          <a:endParaRPr lang="pt-PT" dirty="0"/>
        </a:p>
      </dgm:t>
    </dgm:pt>
    <dgm:pt modelId="{92852070-B481-48A0-B485-EAF8A2BAC362}" type="parTrans" cxnId="{F6A5CA93-27C9-4E3F-95EB-494CAD5D1695}">
      <dgm:prSet/>
      <dgm:spPr/>
      <dgm:t>
        <a:bodyPr/>
        <a:lstStyle/>
        <a:p>
          <a:endParaRPr lang="pt-PT"/>
        </a:p>
      </dgm:t>
    </dgm:pt>
    <dgm:pt modelId="{8E7325DB-DF73-4C8F-B817-31E09D065F1B}" type="sibTrans" cxnId="{F6A5CA93-27C9-4E3F-95EB-494CAD5D1695}">
      <dgm:prSet/>
      <dgm:spPr/>
      <dgm:t>
        <a:bodyPr/>
        <a:lstStyle/>
        <a:p>
          <a:endParaRPr lang="pt-PT"/>
        </a:p>
      </dgm:t>
    </dgm:pt>
    <dgm:pt modelId="{DD51F129-42EB-464F-8492-A4899A01417D}">
      <dgm:prSet phldrT="[Texto]"/>
      <dgm:spPr>
        <a:solidFill>
          <a:srgbClr val="FF0000"/>
        </a:solidFill>
      </dgm:spPr>
      <dgm:t>
        <a:bodyPr/>
        <a:lstStyle/>
        <a:p>
          <a:r>
            <a:rPr lang="pt-PT" b="1" dirty="0" smtClean="0"/>
            <a:t>Phishing</a:t>
          </a:r>
          <a:endParaRPr lang="pt-PT" b="1" dirty="0"/>
        </a:p>
      </dgm:t>
    </dgm:pt>
    <dgm:pt modelId="{D073C7DB-B535-40A5-95C4-B44AA849155F}" type="parTrans" cxnId="{68DE124B-64F5-4EEF-9CE8-F73D633B5FB4}">
      <dgm:prSet/>
      <dgm:spPr/>
      <dgm:t>
        <a:bodyPr/>
        <a:lstStyle/>
        <a:p>
          <a:endParaRPr lang="pt-PT"/>
        </a:p>
      </dgm:t>
    </dgm:pt>
    <dgm:pt modelId="{A23DC71D-F15A-46E9-A7B8-D7D8BAED69F8}" type="sibTrans" cxnId="{68DE124B-64F5-4EEF-9CE8-F73D633B5FB4}">
      <dgm:prSet/>
      <dgm:spPr/>
      <dgm:t>
        <a:bodyPr/>
        <a:lstStyle/>
        <a:p>
          <a:endParaRPr lang="pt-PT"/>
        </a:p>
      </dgm:t>
    </dgm:pt>
    <dgm:pt modelId="{1E620FC9-36DC-4B5D-B0FB-024E31260C49}" type="pres">
      <dgm:prSet presAssocID="{31E8096F-B32B-47B6-8D3A-C91F37A156B1}" presName="matrix" presStyleCnt="0">
        <dgm:presLayoutVars>
          <dgm:chMax val="1"/>
          <dgm:dir/>
          <dgm:resizeHandles val="exact"/>
        </dgm:presLayoutVars>
      </dgm:prSet>
      <dgm:spPr/>
      <dgm:t>
        <a:bodyPr/>
        <a:lstStyle/>
        <a:p>
          <a:endParaRPr lang="pt-PT"/>
        </a:p>
      </dgm:t>
    </dgm:pt>
    <dgm:pt modelId="{650EC1FC-FB03-4AE3-8B10-74A277E96FD4}" type="pres">
      <dgm:prSet presAssocID="{31E8096F-B32B-47B6-8D3A-C91F37A156B1}" presName="axisShape" presStyleLbl="bgShp" presStyleIdx="0" presStyleCnt="1"/>
      <dgm:spPr/>
      <dgm:t>
        <a:bodyPr/>
        <a:lstStyle/>
        <a:p>
          <a:endParaRPr lang="pt-PT"/>
        </a:p>
      </dgm:t>
    </dgm:pt>
    <dgm:pt modelId="{A93EEB4A-E84A-4582-951E-7748A58D7F25}" type="pres">
      <dgm:prSet presAssocID="{31E8096F-B32B-47B6-8D3A-C91F37A156B1}" presName="rect1" presStyleLbl="node1" presStyleIdx="0" presStyleCnt="4">
        <dgm:presLayoutVars>
          <dgm:chMax val="0"/>
          <dgm:chPref val="0"/>
          <dgm:bulletEnabled val="1"/>
        </dgm:presLayoutVars>
      </dgm:prSet>
      <dgm:spPr/>
      <dgm:t>
        <a:bodyPr/>
        <a:lstStyle/>
        <a:p>
          <a:endParaRPr lang="pt-PT"/>
        </a:p>
      </dgm:t>
    </dgm:pt>
    <dgm:pt modelId="{47377E0A-8214-4523-A480-99B722B3847B}" type="pres">
      <dgm:prSet presAssocID="{31E8096F-B32B-47B6-8D3A-C91F37A156B1}" presName="rect2" presStyleLbl="node1" presStyleIdx="1" presStyleCnt="4">
        <dgm:presLayoutVars>
          <dgm:chMax val="0"/>
          <dgm:chPref val="0"/>
          <dgm:bulletEnabled val="1"/>
        </dgm:presLayoutVars>
      </dgm:prSet>
      <dgm:spPr/>
      <dgm:t>
        <a:bodyPr/>
        <a:lstStyle/>
        <a:p>
          <a:endParaRPr lang="pt-PT"/>
        </a:p>
      </dgm:t>
    </dgm:pt>
    <dgm:pt modelId="{4752CBFD-39B2-4BBC-9189-9C4DC6B77AFB}" type="pres">
      <dgm:prSet presAssocID="{31E8096F-B32B-47B6-8D3A-C91F37A156B1}" presName="rect3" presStyleLbl="node1" presStyleIdx="2" presStyleCnt="4">
        <dgm:presLayoutVars>
          <dgm:chMax val="0"/>
          <dgm:chPref val="0"/>
          <dgm:bulletEnabled val="1"/>
        </dgm:presLayoutVars>
      </dgm:prSet>
      <dgm:spPr/>
      <dgm:t>
        <a:bodyPr/>
        <a:lstStyle/>
        <a:p>
          <a:endParaRPr lang="pt-PT"/>
        </a:p>
      </dgm:t>
    </dgm:pt>
    <dgm:pt modelId="{DE3D1E0E-AF2C-4A5A-AD10-7522F197F9C0}" type="pres">
      <dgm:prSet presAssocID="{31E8096F-B32B-47B6-8D3A-C91F37A156B1}" presName="rect4" presStyleLbl="node1" presStyleIdx="3" presStyleCnt="4">
        <dgm:presLayoutVars>
          <dgm:chMax val="0"/>
          <dgm:chPref val="0"/>
          <dgm:bulletEnabled val="1"/>
        </dgm:presLayoutVars>
      </dgm:prSet>
      <dgm:spPr/>
      <dgm:t>
        <a:bodyPr/>
        <a:lstStyle/>
        <a:p>
          <a:endParaRPr lang="pt-PT"/>
        </a:p>
      </dgm:t>
    </dgm:pt>
  </dgm:ptLst>
  <dgm:cxnLst>
    <dgm:cxn modelId="{68DE124B-64F5-4EEF-9CE8-F73D633B5FB4}" srcId="{31E8096F-B32B-47B6-8D3A-C91F37A156B1}" destId="{DD51F129-42EB-464F-8492-A4899A01417D}" srcOrd="3" destOrd="0" parTransId="{D073C7DB-B535-40A5-95C4-B44AA849155F}" sibTransId="{A23DC71D-F15A-46E9-A7B8-D7D8BAED69F8}"/>
    <dgm:cxn modelId="{498E34E5-DEE1-49CA-A2FE-94D872939BB7}" srcId="{31E8096F-B32B-47B6-8D3A-C91F37A156B1}" destId="{A4F79C20-17D2-4EBE-8B4A-BBC2ED81E66E}" srcOrd="0" destOrd="0" parTransId="{7EABB33B-E877-4F42-8219-DBA71F525C8E}" sibTransId="{8225D1AB-E32C-4274-B6B4-B6FA0E20E661}"/>
    <dgm:cxn modelId="{CA95C91C-83FA-4E22-A458-AB03E41DFAEE}" srcId="{31E8096F-B32B-47B6-8D3A-C91F37A156B1}" destId="{D0F60FF3-7040-4435-B3DE-1CAD8CF10F1C}" srcOrd="1" destOrd="0" parTransId="{649E8978-9A4C-45E8-BFDE-4410C04B300B}" sibTransId="{34BB0E89-6B1D-4692-95C8-C028554C864A}"/>
    <dgm:cxn modelId="{F6A5CA93-27C9-4E3F-95EB-494CAD5D1695}" srcId="{31E8096F-B32B-47B6-8D3A-C91F37A156B1}" destId="{AD99C00D-5C24-4947-B94A-28CEEFA72594}" srcOrd="2" destOrd="0" parTransId="{92852070-B481-48A0-B485-EAF8A2BAC362}" sibTransId="{8E7325DB-DF73-4C8F-B817-31E09D065F1B}"/>
    <dgm:cxn modelId="{D4A67E3F-840F-48B3-B2F3-39F1D3F8FD96}" type="presOf" srcId="{A4F79C20-17D2-4EBE-8B4A-BBC2ED81E66E}" destId="{A93EEB4A-E84A-4582-951E-7748A58D7F25}" srcOrd="0" destOrd="0" presId="urn:microsoft.com/office/officeart/2005/8/layout/matrix2"/>
    <dgm:cxn modelId="{705FD312-10E6-40F9-9856-08F0D546FAE2}" type="presOf" srcId="{D0F60FF3-7040-4435-B3DE-1CAD8CF10F1C}" destId="{47377E0A-8214-4523-A480-99B722B3847B}" srcOrd="0" destOrd="0" presId="urn:microsoft.com/office/officeart/2005/8/layout/matrix2"/>
    <dgm:cxn modelId="{FE93D233-B80A-4D28-91CA-DAAF62EF600C}" type="presOf" srcId="{31E8096F-B32B-47B6-8D3A-C91F37A156B1}" destId="{1E620FC9-36DC-4B5D-B0FB-024E31260C49}" srcOrd="0" destOrd="0" presId="urn:microsoft.com/office/officeart/2005/8/layout/matrix2"/>
    <dgm:cxn modelId="{0CA3D7FE-B1C6-4FF0-8917-48E7C1A5BC23}" type="presOf" srcId="{AD99C00D-5C24-4947-B94A-28CEEFA72594}" destId="{4752CBFD-39B2-4BBC-9189-9C4DC6B77AFB}" srcOrd="0" destOrd="0" presId="urn:microsoft.com/office/officeart/2005/8/layout/matrix2"/>
    <dgm:cxn modelId="{BA0D8A4D-0EEA-433F-ABC5-8DAB2CAC6A1F}" type="presOf" srcId="{DD51F129-42EB-464F-8492-A4899A01417D}" destId="{DE3D1E0E-AF2C-4A5A-AD10-7522F197F9C0}" srcOrd="0" destOrd="0" presId="urn:microsoft.com/office/officeart/2005/8/layout/matrix2"/>
    <dgm:cxn modelId="{67D6772E-DBBA-4D3D-86E1-A234089D8214}" type="presParOf" srcId="{1E620FC9-36DC-4B5D-B0FB-024E31260C49}" destId="{650EC1FC-FB03-4AE3-8B10-74A277E96FD4}" srcOrd="0" destOrd="0" presId="urn:microsoft.com/office/officeart/2005/8/layout/matrix2"/>
    <dgm:cxn modelId="{C1CAE406-4A8F-4CDA-ABBE-0C17B3066FD4}" type="presParOf" srcId="{1E620FC9-36DC-4B5D-B0FB-024E31260C49}" destId="{A93EEB4A-E84A-4582-951E-7748A58D7F25}" srcOrd="1" destOrd="0" presId="urn:microsoft.com/office/officeart/2005/8/layout/matrix2"/>
    <dgm:cxn modelId="{F33E82AB-F281-4DD4-88BC-81799A6D2410}" type="presParOf" srcId="{1E620FC9-36DC-4B5D-B0FB-024E31260C49}" destId="{47377E0A-8214-4523-A480-99B722B3847B}" srcOrd="2" destOrd="0" presId="urn:microsoft.com/office/officeart/2005/8/layout/matrix2"/>
    <dgm:cxn modelId="{63989F9E-C2C7-4430-8D16-0A6E9018A835}" type="presParOf" srcId="{1E620FC9-36DC-4B5D-B0FB-024E31260C49}" destId="{4752CBFD-39B2-4BBC-9189-9C4DC6B77AFB}" srcOrd="3" destOrd="0" presId="urn:microsoft.com/office/officeart/2005/8/layout/matrix2"/>
    <dgm:cxn modelId="{5E11CAAA-E451-4768-9BEE-D1EFBBC50AE5}" type="presParOf" srcId="{1E620FC9-36DC-4B5D-B0FB-024E31260C49}" destId="{DE3D1E0E-AF2C-4A5A-AD10-7522F197F9C0}"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F729B-4AB7-427B-B8AF-2DD475D9B477}">
      <dsp:nvSpPr>
        <dsp:cNvPr id="0" name=""/>
        <dsp:cNvSpPr/>
      </dsp:nvSpPr>
      <dsp:spPr>
        <a:xfrm>
          <a:off x="0" y="237943"/>
          <a:ext cx="5866857" cy="2346742"/>
        </a:xfrm>
        <a:prstGeom prst="leftRightRibb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5">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sp>
    <dsp:sp modelId="{73FD6D23-1C80-451A-B1C6-B20FE2564DCD}">
      <dsp:nvSpPr>
        <dsp:cNvPr id="0" name=""/>
        <dsp:cNvSpPr/>
      </dsp:nvSpPr>
      <dsp:spPr>
        <a:xfrm>
          <a:off x="704022" y="648623"/>
          <a:ext cx="1936062" cy="1149903"/>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177800" rIns="0" bIns="190500" numCol="1" spcCol="1270" anchor="ctr" anchorCtr="0">
          <a:noAutofit/>
        </a:bodyPr>
        <a:lstStyle/>
        <a:p>
          <a:pPr lvl="0" algn="ctr" defTabSz="2222500">
            <a:lnSpc>
              <a:spcPct val="90000"/>
            </a:lnSpc>
            <a:spcBef>
              <a:spcPct val="0"/>
            </a:spcBef>
            <a:spcAft>
              <a:spcPct val="35000"/>
            </a:spcAft>
          </a:pPr>
          <a:r>
            <a:rPr lang="pt-PT" sz="5000" kern="1200" dirty="0" smtClean="0"/>
            <a:t>Vírus</a:t>
          </a:r>
          <a:endParaRPr lang="pt-PT" sz="5000" kern="1200" dirty="0"/>
        </a:p>
      </dsp:txBody>
      <dsp:txXfrm>
        <a:off x="704022" y="648623"/>
        <a:ext cx="1936062" cy="1149903"/>
      </dsp:txXfrm>
    </dsp:sp>
    <dsp:sp modelId="{0FBFF02D-1427-4E51-A64A-ACE55706CC4C}">
      <dsp:nvSpPr>
        <dsp:cNvPr id="0" name=""/>
        <dsp:cNvSpPr/>
      </dsp:nvSpPr>
      <dsp:spPr>
        <a:xfrm>
          <a:off x="2933428" y="1024102"/>
          <a:ext cx="2288074" cy="1149903"/>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177800" rIns="0" bIns="190500" numCol="1" spcCol="1270" anchor="ctr" anchorCtr="0">
          <a:noAutofit/>
        </a:bodyPr>
        <a:lstStyle/>
        <a:p>
          <a:pPr lvl="0" algn="ctr" defTabSz="2222500">
            <a:lnSpc>
              <a:spcPct val="90000"/>
            </a:lnSpc>
            <a:spcBef>
              <a:spcPct val="0"/>
            </a:spcBef>
            <a:spcAft>
              <a:spcPct val="35000"/>
            </a:spcAft>
          </a:pPr>
          <a:r>
            <a:rPr lang="pt-PT" sz="5000" kern="1200" dirty="0" smtClean="0"/>
            <a:t>Hackers</a:t>
          </a:r>
          <a:endParaRPr lang="pt-PT" sz="5000" kern="1200" dirty="0"/>
        </a:p>
      </dsp:txBody>
      <dsp:txXfrm>
        <a:off x="2933428" y="1024102"/>
        <a:ext cx="2288074" cy="1149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EC1FC-FB03-4AE3-8B10-74A277E96FD4}">
      <dsp:nvSpPr>
        <dsp:cNvPr id="0" name=""/>
        <dsp:cNvSpPr/>
      </dsp:nvSpPr>
      <dsp:spPr>
        <a:xfrm>
          <a:off x="0" y="117279"/>
          <a:ext cx="3253638" cy="3253638"/>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3EEB4A-E84A-4582-951E-7748A58D7F25}">
      <dsp:nvSpPr>
        <dsp:cNvPr id="0" name=""/>
        <dsp:cNvSpPr/>
      </dsp:nvSpPr>
      <dsp:spPr>
        <a:xfrm>
          <a:off x="211486" y="328765"/>
          <a:ext cx="1301455" cy="1301455"/>
        </a:xfrm>
        <a:prstGeom prst="roundRect">
          <a:avLst/>
        </a:prstGeom>
        <a:no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t-PT" sz="1900" kern="1200" dirty="0" smtClean="0"/>
            <a:t>Spam</a:t>
          </a:r>
          <a:endParaRPr lang="pt-PT" sz="1900" kern="1200" dirty="0"/>
        </a:p>
      </dsp:txBody>
      <dsp:txXfrm>
        <a:off x="275018" y="392297"/>
        <a:ext cx="1174391" cy="1174391"/>
      </dsp:txXfrm>
    </dsp:sp>
    <dsp:sp modelId="{47377E0A-8214-4523-A480-99B722B3847B}">
      <dsp:nvSpPr>
        <dsp:cNvPr id="0" name=""/>
        <dsp:cNvSpPr/>
      </dsp:nvSpPr>
      <dsp:spPr>
        <a:xfrm>
          <a:off x="1740696" y="328765"/>
          <a:ext cx="1301455" cy="1301455"/>
        </a:xfrm>
        <a:prstGeom prst="roundRect">
          <a:avLst/>
        </a:prstGeom>
        <a:no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t-PT" sz="1900" kern="1200" dirty="0" smtClean="0"/>
            <a:t>Vírus</a:t>
          </a:r>
          <a:endParaRPr lang="pt-PT" sz="1900" kern="1200" dirty="0"/>
        </a:p>
      </dsp:txBody>
      <dsp:txXfrm>
        <a:off x="1804228" y="392297"/>
        <a:ext cx="1174391" cy="1174391"/>
      </dsp:txXfrm>
    </dsp:sp>
    <dsp:sp modelId="{4752CBFD-39B2-4BBC-9189-9C4DC6B77AFB}">
      <dsp:nvSpPr>
        <dsp:cNvPr id="0" name=""/>
        <dsp:cNvSpPr/>
      </dsp:nvSpPr>
      <dsp:spPr>
        <a:xfrm>
          <a:off x="211486" y="1857975"/>
          <a:ext cx="1301455" cy="1301455"/>
        </a:xfrm>
        <a:prstGeom prst="roundRect">
          <a:avLst/>
        </a:prstGeom>
        <a:no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t-PT" sz="1900" kern="1200" dirty="0" smtClean="0"/>
            <a:t>Burla</a:t>
          </a:r>
          <a:endParaRPr lang="pt-PT" sz="1900" kern="1200" dirty="0"/>
        </a:p>
      </dsp:txBody>
      <dsp:txXfrm>
        <a:off x="275018" y="1921507"/>
        <a:ext cx="1174391" cy="1174391"/>
      </dsp:txXfrm>
    </dsp:sp>
    <dsp:sp modelId="{DE3D1E0E-AF2C-4A5A-AD10-7522F197F9C0}">
      <dsp:nvSpPr>
        <dsp:cNvPr id="0" name=""/>
        <dsp:cNvSpPr/>
      </dsp:nvSpPr>
      <dsp:spPr>
        <a:xfrm>
          <a:off x="1740696" y="1857975"/>
          <a:ext cx="1301455" cy="1301455"/>
        </a:xfrm>
        <a:prstGeom prst="roundRect">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t-PT" sz="1900" b="1" kern="1200" dirty="0" smtClean="0"/>
            <a:t>Phishing</a:t>
          </a:r>
          <a:endParaRPr lang="pt-PT" sz="1900" b="1" kern="1200" dirty="0"/>
        </a:p>
      </dsp:txBody>
      <dsp:txXfrm>
        <a:off x="1804228" y="1921507"/>
        <a:ext cx="1174391" cy="1174391"/>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7/16/2013</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‹nº›</a:t>
            </a:fld>
            <a:endParaRPr lang="en-US" dirty="0">
              <a:latin typeface="Segoe UI" pitchFamily="34" charset="0"/>
            </a:endParaRPr>
          </a:p>
        </p:txBody>
      </p:sp>
      <p:sp>
        <p:nvSpPr>
          <p:cNvPr id="8"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a:lstStyle>
          <a:p>
            <a:r>
              <a:rPr lang="en-US" dirty="0" smtClean="0">
                <a:latin typeface="Segoe UI" pitchFamily="34" charset="0"/>
                <a:ea typeface="Segoe UI" pitchFamily="34" charset="0"/>
                <a:cs typeface="Segoe UI" pitchFamily="34" charset="0"/>
              </a:rPr>
              <a:t>&lt;Event Name&gt;</a:t>
            </a:r>
            <a:endParaRPr lang="en-US"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7/16/2013</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‹nº›</a:t>
            </a:fld>
            <a:endParaRPr lang="en-US" dirty="0"/>
          </a:p>
        </p:txBody>
      </p:sp>
      <p:sp>
        <p:nvSpPr>
          <p:cNvPr id="9"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a:lstStyle>
          <a:p>
            <a:r>
              <a:rPr lang="en-US" dirty="0" smtClean="0">
                <a:latin typeface="Segoe UI" pitchFamily="34" charset="0"/>
                <a:ea typeface="Segoe UI" pitchFamily="34" charset="0"/>
                <a:cs typeface="Segoe UI" pitchFamily="34" charset="0"/>
              </a:rPr>
              <a:t>&lt;Event Name&gt;</a:t>
            </a:r>
            <a:endParaRPr lang="en-US"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501228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021397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000983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7/16/2013 2:59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17</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272826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579239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7/16/2013 2:59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19</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502403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20</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51066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22</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862400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921721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8</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8540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564533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861586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082632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85255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54006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7/16/2013 2:59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35794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pt-PT" smtClean="0"/>
              <a:t>Clique para editar o estilo</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pt-PT" smtClean="0"/>
              <a:t>Clique para editar os estilos</a:t>
            </a:r>
          </a:p>
          <a:p>
            <a:pPr lvl="1"/>
            <a:r>
              <a:rPr lang="pt-PT" smtClean="0"/>
              <a:t>Segundo nível</a:t>
            </a:r>
          </a:p>
        </p:txBody>
      </p:sp>
    </p:spTree>
    <p:extLst>
      <p:ext uri="{BB962C8B-B14F-4D97-AF65-F5344CB8AC3E}">
        <p14:creationId xmlns:p14="http://schemas.microsoft.com/office/powerpoint/2010/main" val="41171536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40585" y="5945820"/>
            <a:ext cx="2394104" cy="88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41558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40585" y="5945820"/>
            <a:ext cx="2394104" cy="88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24867"/>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40585" y="5945820"/>
            <a:ext cx="2394104" cy="88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7804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23393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Color 2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93035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Color 3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206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Color Layout 4">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08576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Color Layout 5">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810701"/>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162" y="2130426"/>
            <a:ext cx="10360501" cy="747897"/>
          </a:xfrm>
        </p:spPr>
        <p:txBody>
          <a:bodyPr/>
          <a:lstStyle/>
          <a:p>
            <a:r>
              <a:rPr lang="pt-PT" smtClean="0"/>
              <a:t>Clique para editar o estilo</a:t>
            </a:r>
            <a:endParaRPr lang="pt-PT"/>
          </a:p>
        </p:txBody>
      </p:sp>
      <p:sp>
        <p:nvSpPr>
          <p:cNvPr id="3" name="Subtítulo 2"/>
          <p:cNvSpPr>
            <a:spLocks noGrp="1"/>
          </p:cNvSpPr>
          <p:nvPr>
            <p:ph type="subTitle" idx="1"/>
          </p:nvPr>
        </p:nvSpPr>
        <p:spPr>
          <a:xfrm>
            <a:off x="1828324" y="3886200"/>
            <a:ext cx="8532178" cy="44319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a:xfrm>
            <a:off x="609441" y="6356351"/>
            <a:ext cx="2844059" cy="365125"/>
          </a:xfrm>
          <a:prstGeom prst="rect">
            <a:avLst/>
          </a:prstGeom>
        </p:spPr>
        <p:txBody>
          <a:bodyPr/>
          <a:lstStyle/>
          <a:p>
            <a:fld id="{D475CCB3-748B-48FF-BC65-88237AE548F6}" type="datetimeFigureOut">
              <a:rPr lang="pt-PT" smtClean="0"/>
              <a:pPr/>
              <a:t>16-07-2013</a:t>
            </a:fld>
            <a:endParaRPr lang="pt-PT" dirty="0"/>
          </a:p>
        </p:txBody>
      </p:sp>
      <p:sp>
        <p:nvSpPr>
          <p:cNvPr id="5" name="Marcador de Posição do Rodapé 4"/>
          <p:cNvSpPr>
            <a:spLocks noGrp="1"/>
          </p:cNvSpPr>
          <p:nvPr>
            <p:ph type="ftr" sz="quarter" idx="11"/>
          </p:nvPr>
        </p:nvSpPr>
        <p:spPr>
          <a:xfrm>
            <a:off x="4164515" y="6356351"/>
            <a:ext cx="3859795" cy="365125"/>
          </a:xfrm>
          <a:prstGeom prst="rect">
            <a:avLst/>
          </a:prstGeom>
        </p:spPr>
        <p:txBody>
          <a:bodyPr/>
          <a:lstStyle/>
          <a:p>
            <a:endParaRPr lang="pt-PT" dirty="0"/>
          </a:p>
        </p:txBody>
      </p:sp>
      <p:sp>
        <p:nvSpPr>
          <p:cNvPr id="6" name="Marcador de Posição do Número do Diapositivo 5"/>
          <p:cNvSpPr>
            <a:spLocks noGrp="1"/>
          </p:cNvSpPr>
          <p:nvPr>
            <p:ph type="sldNum" sz="quarter" idx="12"/>
          </p:nvPr>
        </p:nvSpPr>
        <p:spPr>
          <a:xfrm>
            <a:off x="8735325" y="6356351"/>
            <a:ext cx="2844059" cy="365125"/>
          </a:xfrm>
          <a:prstGeom prst="rect">
            <a:avLst/>
          </a:prstGeom>
        </p:spPr>
        <p:txBody>
          <a:bodyPr/>
          <a:lstStyle/>
          <a:p>
            <a:fld id="{870A2C6B-8FE3-40D7-9AD0-84937EE5B51B}" type="slidenum">
              <a:rPr lang="pt-PT" smtClean="0"/>
              <a:pPr/>
              <a:t>‹nº›</a:t>
            </a:fld>
            <a:endParaRPr lang="pt-PT" dirty="0"/>
          </a:p>
        </p:txBody>
      </p:sp>
    </p:spTree>
    <p:extLst>
      <p:ext uri="{BB962C8B-B14F-4D97-AF65-F5344CB8AC3E}">
        <p14:creationId xmlns:p14="http://schemas.microsoft.com/office/powerpoint/2010/main" val="649010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4066" y="1931313"/>
            <a:ext cx="4010039" cy="430887"/>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958600" y="273051"/>
            <a:ext cx="6659416" cy="20005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874066" y="2438401"/>
            <a:ext cx="4010039"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8482254" y="6356351"/>
            <a:ext cx="2780576" cy="365125"/>
          </a:xfrm>
          <a:prstGeom prst="rect">
            <a:avLst/>
          </a:prstGeom>
        </p:spPr>
        <p:txBody>
          <a:bodyPr/>
          <a:lstStyle/>
          <a:p>
            <a:fld id="{77E1DFE4-283F-421C-B24B-06D4A99CE700}" type="datetimeFigureOut">
              <a:rPr lang="pt-PT" smtClean="0">
                <a:solidFill>
                  <a:srgbClr val="FFFFFF"/>
                </a:solidFill>
              </a:rPr>
              <a:pPr/>
              <a:t>16-07-2013</a:t>
            </a:fld>
            <a:endParaRPr lang="pt-PT">
              <a:solidFill>
                <a:srgbClr val="FFFFFF"/>
              </a:solidFill>
            </a:endParaRPr>
          </a:p>
        </p:txBody>
      </p:sp>
      <p:sp>
        <p:nvSpPr>
          <p:cNvPr id="6" name="Footer Placeholder 5"/>
          <p:cNvSpPr>
            <a:spLocks noGrp="1"/>
          </p:cNvSpPr>
          <p:nvPr>
            <p:ph type="ftr" sz="quarter" idx="11"/>
          </p:nvPr>
        </p:nvSpPr>
        <p:spPr>
          <a:xfrm>
            <a:off x="878659" y="6356351"/>
            <a:ext cx="3796311" cy="365125"/>
          </a:xfrm>
          <a:prstGeom prst="rect">
            <a:avLst/>
          </a:prstGeom>
        </p:spPr>
        <p:txBody>
          <a:bodyPr/>
          <a:lstStyle/>
          <a:p>
            <a:endParaRPr lang="pt-PT">
              <a:solidFill>
                <a:srgbClr val="FFFFFF"/>
              </a:solidFill>
            </a:endParaRPr>
          </a:p>
        </p:txBody>
      </p:sp>
      <p:sp>
        <p:nvSpPr>
          <p:cNvPr id="7" name="Slide Number Placeholder 6"/>
          <p:cNvSpPr>
            <a:spLocks noGrp="1"/>
          </p:cNvSpPr>
          <p:nvPr>
            <p:ph type="sldNum" sz="quarter" idx="12"/>
          </p:nvPr>
        </p:nvSpPr>
        <p:spPr>
          <a:xfrm>
            <a:off x="11388072" y="6356351"/>
            <a:ext cx="749105" cy="365125"/>
          </a:xfrm>
          <a:prstGeom prst="rect">
            <a:avLst/>
          </a:prstGeom>
        </p:spPr>
        <p:txBody>
          <a:bodyPr/>
          <a:lstStyle/>
          <a:p>
            <a:fld id="{CC0F513F-3B47-4550-B2F3-1A27B6D8A698}" type="slidenum">
              <a:rPr lang="pt-PT" smtClean="0">
                <a:solidFill>
                  <a:srgbClr val="FFFFFF"/>
                </a:solidFill>
              </a:rPr>
              <a:pPr/>
              <a:t>‹nº›</a:t>
            </a:fld>
            <a:endParaRPr lang="pt-PT">
              <a:solidFill>
                <a:srgbClr val="FFFFFF"/>
              </a:solidFill>
            </a:endParaRPr>
          </a:p>
        </p:txBody>
      </p:sp>
    </p:spTree>
    <p:extLst>
      <p:ext uri="{BB962C8B-B14F-4D97-AF65-F5344CB8AC3E}">
        <p14:creationId xmlns:p14="http://schemas.microsoft.com/office/powerpoint/2010/main" val="333579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texto">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pt-PT" smtClean="0"/>
              <a:t>Clique para editar o estilo</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p14="http://schemas.microsoft.com/office/powerpoint/2010/main" val="222937342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p14="http://schemas.microsoft.com/office/powerpoint/2010/main" val="23502416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p14="http://schemas.microsoft.com/office/powerpoint/2010/main" val="121738452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0643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pt-PT" smtClean="0"/>
              <a:t>Clique para editar o estilo</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p14="http://schemas.microsoft.com/office/powerpoint/2010/main" val="20464105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pt-PT" smtClean="0"/>
              <a:t>Clique para editar o estilo</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pt-PT" smtClean="0"/>
              <a:t>Clique para editar os estilos</a:t>
            </a:r>
          </a:p>
        </p:txBody>
      </p:sp>
    </p:spTree>
    <p:extLst>
      <p:ext uri="{BB962C8B-B14F-4D97-AF65-F5344CB8AC3E}">
        <p14:creationId xmlns:p14="http://schemas.microsoft.com/office/powerpoint/2010/main" val="26293930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r 1 Layout">
    <p:bg>
      <p:bgPr>
        <a:solidFill>
          <a:srgbClr val="0070C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9" name="Text Placeholder 8"/>
          <p:cNvSpPr>
            <a:spLocks noGrp="1"/>
          </p:cNvSpPr>
          <p:nvPr>
            <p:ph type="body" sz="quarter" idx="11" hasCustomPrompt="1"/>
          </p:nvPr>
        </p:nvSpPr>
        <p:spPr>
          <a:xfrm>
            <a:off x="512763" y="3219165"/>
            <a:ext cx="7513637"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40585" y="5945820"/>
            <a:ext cx="2394104" cy="88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8750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Color 1 Layout">
    <p:bg>
      <p:bgPr>
        <a:solidFill>
          <a:srgbClr val="0070C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40585" y="5945820"/>
            <a:ext cx="2394104" cy="88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5285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pt-PT" smtClean="0"/>
              <a:t>Clique para editar o estilo</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p14="http://schemas.microsoft.com/office/powerpoint/2010/main" val="1669786927"/>
      </p:ext>
    </p:extLst>
  </p:cSld>
  <p:clrMap bg1="lt1" tx1="dk1" bg2="lt2" tx2="dk2" accent1="accent1" accent2="accent2" accent3="accent3" accent4="accent4" accent5="accent5" accent6="accent6" hlink="hlink" folHlink="folHlink"/>
  <p:sldLayoutIdLst>
    <p:sldLayoutId id="2147483744" r:id="rId1"/>
    <p:sldLayoutId id="2147483735" r:id="rId2"/>
    <p:sldLayoutId id="2147483736" r:id="rId3"/>
    <p:sldLayoutId id="2147483739" r:id="rId4"/>
    <p:sldLayoutId id="2147483740" r:id="rId5"/>
    <p:sldLayoutId id="2147483742" r:id="rId6"/>
    <p:sldLayoutId id="2147483743" r:id="rId7"/>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5013393"/>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4" r:id="rId11"/>
    <p:sldLayoutId id="2147483775" r:id="rId12"/>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hyperlink" Target="http://4.bp.blogspot.com/-LFzWj2FfigA/TePE52jEbbI/AAAAAAAAAL0/Jp7gKwku3ks/s1600/Security+shield+windows.png"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upload.wikimedia.org/wikipedia/en/0/0e/Windows_Live_Mail_logo.png" TargetMode="External"/><Relationship Id="rId9"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1.gif"/><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jpe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s://www.facebook.com/internetsegura.pt" TargetMode="External"/><Relationship Id="rId7" Type="http://schemas.openxmlformats.org/officeDocument/2006/relationships/image" Target="../media/image8.jpg"/><Relationship Id="rId2" Type="http://schemas.openxmlformats.org/officeDocument/2006/relationships/hyperlink" Target="https://www.internetsegura.pt/" TargetMode="External"/><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g"/><Relationship Id="rId9"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7.jpeg"/><Relationship Id="rId5" Type="http://schemas.openxmlformats.org/officeDocument/2006/relationships/image" Target="../media/image50.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g"/><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jpe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avi"/><Relationship Id="rId1" Type="http://schemas.openxmlformats.org/officeDocument/2006/relationships/video" Target="NULL" TargetMode="External"/><Relationship Id="rId6" Type="http://schemas.openxmlformats.org/officeDocument/2006/relationships/image" Target="../media/image7.jpeg"/><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5" name="Rectangle 24"/>
          <p:cNvSpPr/>
          <p:nvPr/>
        </p:nvSpPr>
        <p:spPr bwMode="auto">
          <a:xfrm>
            <a:off x="0" y="4"/>
            <a:ext cx="12188825" cy="2169763"/>
          </a:xfrm>
          <a:prstGeom prst="rect">
            <a:avLst/>
          </a:prstGeom>
          <a:gradFill flip="none" rotWithShape="1">
            <a:gsLst>
              <a:gs pos="100000">
                <a:srgbClr val="000000">
                  <a:alpha val="84000"/>
                </a:srgbClr>
              </a:gs>
              <a:gs pos="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z="4000" b="1" spc="-100" dirty="0" smtClean="0">
                <a:gradFill>
                  <a:gsLst>
                    <a:gs pos="0">
                      <a:srgbClr val="FBFBFB"/>
                    </a:gs>
                    <a:gs pos="100000">
                      <a:srgbClr val="FBFBFB"/>
                    </a:gs>
                  </a:gsLst>
                  <a:lin ang="5400000" scaled="0"/>
                </a:gradFill>
                <a:latin typeface="Segoe UI Light" pitchFamily="34" charset="0"/>
              </a:rPr>
              <a:t>Surfar Seguro na Net – Questões práticas</a:t>
            </a:r>
          </a:p>
          <a:p>
            <a:pPr algn="ctr" defTabSz="914099" fontAlgn="base">
              <a:spcBef>
                <a:spcPct val="0"/>
              </a:spcBef>
              <a:spcAft>
                <a:spcPct val="0"/>
              </a:spcAft>
            </a:pPr>
            <a:r>
              <a:rPr lang="pt-PT" sz="4800" spc="-100" dirty="0" smtClean="0">
                <a:gradFill>
                  <a:gsLst>
                    <a:gs pos="0">
                      <a:srgbClr val="FBFBFB"/>
                    </a:gs>
                    <a:gs pos="100000">
                      <a:srgbClr val="FBFBFB"/>
                    </a:gs>
                  </a:gsLst>
                  <a:lin ang="5400000" scaled="0"/>
                </a:gradFill>
                <a:latin typeface="Segoe UI Light" pitchFamily="34" charset="0"/>
              </a:rPr>
              <a:t> </a:t>
            </a:r>
            <a:endParaRPr lang="pt-PT" sz="4800" spc="-100" dirty="0">
              <a:gradFill>
                <a:gsLst>
                  <a:gs pos="0">
                    <a:srgbClr val="FBFBFB"/>
                  </a:gs>
                  <a:gs pos="100000">
                    <a:srgbClr val="FBFBFB"/>
                  </a:gs>
                </a:gsLst>
                <a:lin ang="5400000" scaled="0"/>
              </a:gradFill>
              <a:latin typeface="Segoe UI Light" pitchFamily="34" charset="0"/>
            </a:endParaRPr>
          </a:p>
        </p:txBody>
      </p:sp>
      <p:sp>
        <p:nvSpPr>
          <p:cNvPr id="15" name="Rectangle 24"/>
          <p:cNvSpPr/>
          <p:nvPr/>
        </p:nvSpPr>
        <p:spPr bwMode="auto">
          <a:xfrm>
            <a:off x="5159342" y="2446347"/>
            <a:ext cx="2062429" cy="1980000"/>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6" name="Picture 2" descr="\\esfb\Sistema\Profs\Tavares\Ambiente de trabalho\NetSegura2012\logo_dia_segurança_internet.png"/>
          <p:cNvPicPr>
            <a:picLocks noChangeAspect="1" noChangeArrowheads="1"/>
          </p:cNvPicPr>
          <p:nvPr/>
        </p:nvPicPr>
        <p:blipFill>
          <a:blip r:embed="rId2"/>
          <a:srcRect/>
          <a:stretch>
            <a:fillRect/>
          </a:stretch>
        </p:blipFill>
        <p:spPr bwMode="auto">
          <a:xfrm>
            <a:off x="5419027" y="2242050"/>
            <a:ext cx="1573185" cy="2160000"/>
          </a:xfrm>
          <a:prstGeom prst="rect">
            <a:avLst/>
          </a:prstGeom>
          <a:noFill/>
        </p:spPr>
      </p:pic>
      <p:pic>
        <p:nvPicPr>
          <p:cNvPr id="19" name="Imagem 18" descr="foto2.JPG"/>
          <p:cNvPicPr>
            <a:picLocks noChangeAspect="1"/>
          </p:cNvPicPr>
          <p:nvPr/>
        </p:nvPicPr>
        <p:blipFill>
          <a:blip r:embed="rId3"/>
          <a:stretch>
            <a:fillRect/>
          </a:stretch>
        </p:blipFill>
        <p:spPr>
          <a:xfrm>
            <a:off x="8811425" y="2446347"/>
            <a:ext cx="2809230" cy="1980000"/>
          </a:xfrm>
          <a:prstGeom prst="rect">
            <a:avLst/>
          </a:prstGeom>
        </p:spPr>
      </p:pic>
      <p:pic>
        <p:nvPicPr>
          <p:cNvPr id="21" name="Imagem 20" descr="foto3.jpg"/>
          <p:cNvPicPr>
            <a:picLocks noChangeAspect="1"/>
          </p:cNvPicPr>
          <p:nvPr/>
        </p:nvPicPr>
        <p:blipFill>
          <a:blip r:embed="rId4"/>
          <a:stretch>
            <a:fillRect/>
          </a:stretch>
        </p:blipFill>
        <p:spPr>
          <a:xfrm>
            <a:off x="386803" y="2446347"/>
            <a:ext cx="2954285" cy="1980000"/>
          </a:xfrm>
          <a:prstGeom prst="rect">
            <a:avLst/>
          </a:prstGeom>
        </p:spPr>
      </p:pic>
      <p:sp>
        <p:nvSpPr>
          <p:cNvPr id="13" name="Rectangle 7"/>
          <p:cNvSpPr/>
          <p:nvPr/>
        </p:nvSpPr>
        <p:spPr>
          <a:xfrm>
            <a:off x="3734262" y="4813359"/>
            <a:ext cx="7886393" cy="907941"/>
          </a:xfrm>
          <a:prstGeom prst="rect">
            <a:avLst/>
          </a:prstGeom>
        </p:spPr>
        <p:txBody>
          <a:bodyPr wrap="square">
            <a:spAutoFit/>
          </a:bodyPr>
          <a:lstStyle/>
          <a:p>
            <a:pPr algn="r">
              <a:spcBef>
                <a:spcPts val="600"/>
              </a:spcBef>
            </a:pPr>
            <a:r>
              <a:rPr lang="pt-PT" sz="2400" b="1" spc="-100" dirty="0" smtClean="0">
                <a:gradFill>
                  <a:gsLst>
                    <a:gs pos="0">
                      <a:srgbClr val="FBFBFB"/>
                    </a:gs>
                    <a:gs pos="100000">
                      <a:srgbClr val="FBFBFB"/>
                    </a:gs>
                  </a:gsLst>
                  <a:lin ang="5400000" scaled="0"/>
                </a:gradFill>
                <a:latin typeface="Segoe UI Light" pitchFamily="34" charset="0"/>
              </a:rPr>
              <a:t>CERCICA</a:t>
            </a:r>
            <a:endParaRPr lang="pt-PT" sz="2400" b="1" spc="-100" dirty="0" smtClean="0">
              <a:gradFill>
                <a:gsLst>
                  <a:gs pos="0">
                    <a:srgbClr val="FBFBFB"/>
                  </a:gs>
                  <a:gs pos="100000">
                    <a:srgbClr val="FBFBFB"/>
                  </a:gs>
                </a:gsLst>
                <a:lin ang="5400000" scaled="0"/>
              </a:gradFill>
              <a:latin typeface="Segoe UI Light" pitchFamily="34" charset="0"/>
            </a:endParaRPr>
          </a:p>
          <a:p>
            <a:pPr algn="r">
              <a:spcBef>
                <a:spcPts val="600"/>
              </a:spcBef>
            </a:pPr>
            <a:r>
              <a:rPr lang="pt-PT" b="1" spc="-100" dirty="0" smtClean="0">
                <a:gradFill>
                  <a:gsLst>
                    <a:gs pos="0">
                      <a:srgbClr val="FBFBFB"/>
                    </a:gs>
                    <a:gs pos="100000">
                      <a:srgbClr val="FBFBFB"/>
                    </a:gs>
                  </a:gsLst>
                  <a:lin ang="5400000" scaled="0"/>
                </a:gradFill>
                <a:latin typeface="Segoe UI Light" pitchFamily="34" charset="0"/>
              </a:rPr>
              <a:t>Patricia Fialho– </a:t>
            </a:r>
            <a:r>
              <a:rPr lang="pt-PT" b="1" spc="-100" dirty="0" smtClean="0">
                <a:gradFill>
                  <a:gsLst>
                    <a:gs pos="0">
                      <a:srgbClr val="FBFBFB"/>
                    </a:gs>
                    <a:gs pos="100000">
                      <a:srgbClr val="FBFBFB"/>
                    </a:gs>
                  </a:gsLst>
                  <a:lin ang="5400000" scaled="0"/>
                </a:gradFill>
                <a:latin typeface="Segoe UI Light" pitchFamily="34" charset="0"/>
              </a:rPr>
              <a:t>Centro Internet Segura, FCT (Fundação para a Ciência e a Tecnologia</a:t>
            </a:r>
            <a:r>
              <a:rPr lang="pt-PT" sz="2400" b="1" spc="-100" dirty="0" smtClean="0">
                <a:gradFill>
                  <a:gsLst>
                    <a:gs pos="0">
                      <a:srgbClr val="FBFBFB"/>
                    </a:gs>
                    <a:gs pos="100000">
                      <a:srgbClr val="FBFBFB"/>
                    </a:gs>
                  </a:gsLst>
                  <a:lin ang="5400000" scaled="0"/>
                </a:gradFill>
                <a:latin typeface="Segoe UI Light" pitchFamily="34" charset="0"/>
              </a:rPr>
              <a:t>)</a:t>
            </a:r>
            <a:endParaRPr lang="pt-PT" sz="2400" b="1" spc="-100" dirty="0">
              <a:gradFill>
                <a:gsLst>
                  <a:gs pos="0">
                    <a:srgbClr val="FBFBFB"/>
                  </a:gs>
                  <a:gs pos="100000">
                    <a:srgbClr val="FBFBFB"/>
                  </a:gs>
                </a:gsLst>
                <a:lin ang="5400000" scaled="0"/>
              </a:gradFill>
              <a:latin typeface="Segoe UI Light" pitchFamily="34" charset="0"/>
            </a:endParaRPr>
          </a:p>
        </p:txBody>
      </p:sp>
      <p:pic>
        <p:nvPicPr>
          <p:cNvPr id="18" name="Picture 2" descr="C:\Users\Antonio Tavares\AppData\Local\Microsoft\Windows\Temporary Internet Files\Content.IE5\OJ44YD1T\MP90044379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626" y="2446347"/>
            <a:ext cx="1325454" cy="198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Tavares\AppData\Local\Microsoft\Windows\Temporary Internet Files\Content.IE5\O622T5GW\MP900439574.JPG"/>
          <p:cNvPicPr>
            <a:picLocks noChangeAspect="1" noChangeArrowheads="1"/>
          </p:cNvPicPr>
          <p:nvPr/>
        </p:nvPicPr>
        <p:blipFill>
          <a:blip r:embed="rId6" cstate="print"/>
          <a:srcRect/>
          <a:stretch>
            <a:fillRect/>
          </a:stretch>
        </p:blipFill>
        <p:spPr bwMode="auto">
          <a:xfrm>
            <a:off x="3492675" y="2446347"/>
            <a:ext cx="1541699" cy="1955703"/>
          </a:xfrm>
          <a:prstGeom prst="rect">
            <a:avLst/>
          </a:prstGeom>
          <a:noFill/>
        </p:spPr>
      </p:pic>
      <p:pic>
        <p:nvPicPr>
          <p:cNvPr id="29" name="Picture 2" descr="C:\Users\i-amarto\Pictures\Logos internet segura\logointernet_segu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467" y="6067444"/>
            <a:ext cx="1363909" cy="51183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8303" y="6078133"/>
            <a:ext cx="1495959" cy="501146"/>
          </a:xfrm>
          <a:prstGeom prst="rect">
            <a:avLst/>
          </a:prstGeom>
        </p:spPr>
      </p:pic>
    </p:spTree>
    <p:extLst>
      <p:ext uri="{BB962C8B-B14F-4D97-AF65-F5344CB8AC3E}">
        <p14:creationId xmlns:p14="http://schemas.microsoft.com/office/powerpoint/2010/main" val="257580387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769441"/>
          </a:xfrm>
          <a:prstGeom prst="rect">
            <a:avLst/>
          </a:prstGeom>
          <a:noFill/>
        </p:spPr>
        <p:txBody>
          <a:bodyPr wrap="square" rtlCol="0">
            <a:spAutoFit/>
          </a:bodyPr>
          <a:lstStyle/>
          <a:p>
            <a:pPr lvl="0"/>
            <a:r>
              <a:rPr lang="pt-PT" sz="4400" spc="-100" dirty="0" smtClean="0">
                <a:gradFill>
                  <a:gsLst>
                    <a:gs pos="0">
                      <a:srgbClr val="FBFBFB"/>
                    </a:gs>
                    <a:gs pos="100000">
                      <a:srgbClr val="FBFBFB"/>
                    </a:gs>
                  </a:gsLst>
                  <a:lin ang="5400000" scaled="0"/>
                </a:gradFill>
                <a:latin typeface="Segoe UI Light" pitchFamily="34" charset="0"/>
              </a:rPr>
              <a:t>A SEGURANÇA NA INTERNET </a:t>
            </a:r>
            <a:endParaRPr lang="pt-PT" sz="4400" spc="-100" dirty="0">
              <a:gradFill>
                <a:gsLst>
                  <a:gs pos="0">
                    <a:srgbClr val="FBFBFB"/>
                  </a:gs>
                  <a:gs pos="100000">
                    <a:srgbClr val="FBFBFB"/>
                  </a:gs>
                </a:gsLst>
                <a:lin ang="5400000" scaled="0"/>
              </a:gradFill>
              <a:latin typeface="Segoe UI Light" pitchFamily="34" charset="0"/>
            </a:endParaRPr>
          </a:p>
        </p:txBody>
      </p:sp>
      <p:sp>
        <p:nvSpPr>
          <p:cNvPr id="8" name="CaixaDeTexto 7"/>
          <p:cNvSpPr txBox="1"/>
          <p:nvPr/>
        </p:nvSpPr>
        <p:spPr>
          <a:xfrm>
            <a:off x="168812" y="2521319"/>
            <a:ext cx="6751290" cy="2747675"/>
          </a:xfrm>
          <a:prstGeom prst="rect">
            <a:avLst/>
          </a:prstGeom>
          <a:noFill/>
        </p:spPr>
        <p:txBody>
          <a:bodyPr wrap="square" rtlCol="0">
            <a:spAutoFit/>
          </a:bodyPr>
          <a:lstStyle/>
          <a:p>
            <a:pPr lvl="0">
              <a:lnSpc>
                <a:spcPct val="250000"/>
              </a:lnSpc>
            </a:pPr>
            <a:r>
              <a:rPr lang="pt-PT" sz="3600" b="1" spc="-100" dirty="0" smtClean="0">
                <a:gradFill>
                  <a:gsLst>
                    <a:gs pos="0">
                      <a:srgbClr val="FBFBFB"/>
                    </a:gs>
                    <a:gs pos="100000">
                      <a:srgbClr val="FBFBFB"/>
                    </a:gs>
                  </a:gsLst>
                  <a:lin ang="5400000" scaled="0"/>
                </a:gradFill>
                <a:latin typeface="Segoe UI Light" pitchFamily="34" charset="0"/>
              </a:rPr>
              <a:t>PROTEÇÃO DOS COMPUTADORES</a:t>
            </a:r>
          </a:p>
          <a:p>
            <a:pPr lvl="0">
              <a:lnSpc>
                <a:spcPct val="250000"/>
              </a:lnSpc>
            </a:pPr>
            <a:r>
              <a:rPr lang="pt-PT" sz="3600" b="1" spc="-100" dirty="0" smtClean="0">
                <a:gradFill>
                  <a:gsLst>
                    <a:gs pos="0">
                      <a:srgbClr val="FBFBFB"/>
                    </a:gs>
                    <a:gs pos="100000">
                      <a:srgbClr val="FBFBFB"/>
                    </a:gs>
                  </a:gsLst>
                  <a:lin ang="5400000" scaled="0"/>
                </a:gradFill>
                <a:latin typeface="Segoe UI Light" pitchFamily="34" charset="0"/>
              </a:rPr>
              <a:t>PROTEÇÃO DAS PESSOAS</a:t>
            </a:r>
            <a:r>
              <a:rPr lang="pt-PT" sz="4000" b="1" spc="-100" dirty="0" smtClean="0">
                <a:gradFill>
                  <a:gsLst>
                    <a:gs pos="0">
                      <a:srgbClr val="FBFBFB"/>
                    </a:gs>
                    <a:gs pos="100000">
                      <a:srgbClr val="FBFBFB"/>
                    </a:gs>
                  </a:gsLst>
                  <a:lin ang="5400000" scaled="0"/>
                </a:gradFill>
                <a:latin typeface="Segoe UI Light" pitchFamily="34" charset="0"/>
              </a:rPr>
              <a:t>!</a:t>
            </a:r>
            <a:endParaRPr lang="pt-PT" sz="4000" b="1" spc="-100" dirty="0">
              <a:gradFill>
                <a:gsLst>
                  <a:gs pos="0">
                    <a:srgbClr val="FBFBFB"/>
                  </a:gs>
                  <a:gs pos="100000">
                    <a:srgbClr val="FBFBFB"/>
                  </a:gs>
                </a:gsLst>
                <a:lin ang="5400000" scaled="0"/>
              </a:gradFill>
              <a:latin typeface="Segoe UI Light" pitchFamily="34" charset="0"/>
            </a:endParaRPr>
          </a:p>
        </p:txBody>
      </p:sp>
      <p:pic>
        <p:nvPicPr>
          <p:cNvPr id="2050" name="Picture 2" descr="C:\Users\Tavares\AppData\Local\Microsoft\Windows\Temporary Internet Files\Content.IE5\ZAJNLBLL\MP900448528.JPG"/>
          <p:cNvPicPr>
            <a:picLocks noChangeAspect="1" noChangeArrowheads="1"/>
          </p:cNvPicPr>
          <p:nvPr/>
        </p:nvPicPr>
        <p:blipFill>
          <a:blip r:embed="rId3"/>
          <a:srcRect/>
          <a:stretch>
            <a:fillRect/>
          </a:stretch>
        </p:blipFill>
        <p:spPr bwMode="auto">
          <a:xfrm>
            <a:off x="6920102" y="1942655"/>
            <a:ext cx="4699813" cy="3133209"/>
          </a:xfrm>
          <a:prstGeom prst="rect">
            <a:avLst/>
          </a:prstGeom>
          <a:ln>
            <a:noFill/>
          </a:ln>
          <a:effectLst>
            <a:outerShdw blurRad="292100" dist="139700" dir="2700000" algn="tl" rotWithShape="0">
              <a:srgbClr val="333333">
                <a:alpha val="65000"/>
              </a:srgbClr>
            </a:outerShdw>
          </a:effectLst>
        </p:spPr>
      </p:pic>
      <p:pic>
        <p:nvPicPr>
          <p:cNvPr id="9" name="Picture 2" descr="C:\Users\i-amarto\Pictures\Logos internet segura\logointernet_segu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5891" y="561370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6991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a 9"/>
          <p:cNvGraphicFramePr/>
          <p:nvPr>
            <p:extLst>
              <p:ext uri="{D42A27DB-BD31-4B8C-83A1-F6EECF244321}">
                <p14:modId xmlns:p14="http://schemas.microsoft.com/office/powerpoint/2010/main" val="2178639834"/>
              </p:ext>
            </p:extLst>
          </p:nvPr>
        </p:nvGraphicFramePr>
        <p:xfrm>
          <a:off x="3365150" y="2089339"/>
          <a:ext cx="5866857" cy="2822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0" descr="http://4.bp.blogspot.com/-LFzWj2FfigA/TePE52jEbbI/AAAAAAAAAL0/Jp7gKwku3ks/s320/Security+shield+windows.png">
            <a:hlinkClick r:id="rId8"/>
          </p:cNvPr>
          <p:cNvPicPr>
            <a:picLocks noChangeAspect="1" noChangeArrowheads="1"/>
          </p:cNvPicPr>
          <p:nvPr/>
        </p:nvPicPr>
        <p:blipFill>
          <a:blip r:embed="rId9"/>
          <a:srcRect/>
          <a:stretch>
            <a:fillRect/>
          </a:stretch>
        </p:blipFill>
        <p:spPr bwMode="auto">
          <a:xfrm>
            <a:off x="9425354" y="2321667"/>
            <a:ext cx="1947008" cy="2452924"/>
          </a:xfrm>
          <a:prstGeom prst="rect">
            <a:avLst/>
          </a:prstGeom>
          <a:noFill/>
        </p:spPr>
      </p:pic>
      <p:pic>
        <p:nvPicPr>
          <p:cNvPr id="13" name="Picture 10" descr="http://4.bp.blogspot.com/-LFzWj2FfigA/TePE52jEbbI/AAAAAAAAAL0/Jp7gKwku3ks/s320/Security+shield+windows.png">
            <a:hlinkClick r:id="rId8"/>
          </p:cNvPr>
          <p:cNvPicPr>
            <a:picLocks noChangeAspect="1" noChangeArrowheads="1"/>
          </p:cNvPicPr>
          <p:nvPr/>
        </p:nvPicPr>
        <p:blipFill>
          <a:blip r:embed="rId9"/>
          <a:srcRect/>
          <a:stretch>
            <a:fillRect/>
          </a:stretch>
        </p:blipFill>
        <p:spPr bwMode="auto">
          <a:xfrm>
            <a:off x="1043354" y="2309944"/>
            <a:ext cx="1947008" cy="2452924"/>
          </a:xfrm>
          <a:prstGeom prst="rect">
            <a:avLst/>
          </a:prstGeom>
          <a:noFill/>
        </p:spPr>
      </p:pic>
      <p:cxnSp>
        <p:nvCxnSpPr>
          <p:cNvPr id="14" name="Conexão recta 13"/>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Proteger o computador</a:t>
            </a:r>
            <a:endParaRPr lang="pt-PT" sz="5400" spc="-100" dirty="0">
              <a:gradFill>
                <a:gsLst>
                  <a:gs pos="0">
                    <a:srgbClr val="FBFBFB"/>
                  </a:gs>
                  <a:gs pos="100000">
                    <a:srgbClr val="FBFBFB"/>
                  </a:gs>
                </a:gsLst>
                <a:lin ang="5400000" scaled="0"/>
              </a:gradFill>
              <a:latin typeface="Segoe UI Light" pitchFamily="34" charset="0"/>
            </a:endParaRPr>
          </a:p>
        </p:txBody>
      </p:sp>
    </p:spTree>
    <p:extLst>
      <p:ext uri="{BB962C8B-B14F-4D97-AF65-F5344CB8AC3E}">
        <p14:creationId xmlns:p14="http://schemas.microsoft.com/office/powerpoint/2010/main" val="331301319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p:nvPr/>
        </p:nvSpPr>
        <p:spPr bwMode="auto">
          <a:xfrm>
            <a:off x="4304710" y="1863900"/>
            <a:ext cx="7545168" cy="4035216"/>
          </a:xfrm>
          <a:prstGeom prst="rect">
            <a:avLst/>
          </a:prstGeom>
          <a:solidFill>
            <a:srgbClr val="00AEEF"/>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a:spcAft>
                <a:spcPts val="3000"/>
              </a:spcAft>
              <a:buFont typeface="Wingdings" pitchFamily="2" charset="2"/>
              <a:buChar char="ü"/>
            </a:pPr>
            <a:r>
              <a:rPr lang="pt-PT" sz="2800" dirty="0" smtClean="0">
                <a:solidFill>
                  <a:schemeClr val="tx1"/>
                </a:solidFill>
                <a:latin typeface="Segoe UI" pitchFamily="34" charset="0"/>
                <a:ea typeface="Segoe UI" pitchFamily="34" charset="0"/>
                <a:cs typeface="Segoe UI" pitchFamily="34" charset="0"/>
              </a:rPr>
              <a:t>Verifica com o antivírus os ficheiros antes de os usares.</a:t>
            </a:r>
          </a:p>
          <a:p>
            <a:pPr>
              <a:spcAft>
                <a:spcPts val="3000"/>
              </a:spcAft>
              <a:buFont typeface="Wingdings" pitchFamily="2" charset="2"/>
              <a:buChar char="ü"/>
            </a:pPr>
            <a:r>
              <a:rPr lang="pt-PT" sz="2800" dirty="0" smtClean="0">
                <a:solidFill>
                  <a:schemeClr val="tx1"/>
                </a:solidFill>
                <a:latin typeface="Segoe UI" pitchFamily="34" charset="0"/>
                <a:ea typeface="Segoe UI" pitchFamily="34" charset="0"/>
                <a:cs typeface="Segoe UI" pitchFamily="34" charset="0"/>
              </a:rPr>
              <a:t>Ao Receberes ficheiros de quem não conheces, faz o scan do ficheiro com o antivírus</a:t>
            </a:r>
          </a:p>
          <a:p>
            <a:pPr>
              <a:spcAft>
                <a:spcPts val="3000"/>
              </a:spcAft>
              <a:buFont typeface="Wingdings" pitchFamily="2" charset="2"/>
              <a:buChar char="ü"/>
            </a:pPr>
            <a:r>
              <a:rPr lang="pt-PT" sz="2800" dirty="0" smtClean="0">
                <a:solidFill>
                  <a:schemeClr val="tx1"/>
                </a:solidFill>
                <a:latin typeface="Segoe UI" pitchFamily="34" charset="0"/>
                <a:ea typeface="Segoe UI" pitchFamily="34" charset="0"/>
                <a:cs typeface="Segoe UI" pitchFamily="34" charset="0"/>
              </a:rPr>
              <a:t>Usa as atualizações automáticas do antivírus.</a:t>
            </a:r>
          </a:p>
          <a:p>
            <a:endParaRPr lang="pt-PT" sz="2800" dirty="0">
              <a:solidFill>
                <a:schemeClr val="tx1"/>
              </a:solidFill>
              <a:latin typeface="Segoe UI" pitchFamily="34" charset="0"/>
              <a:ea typeface="Segoe UI" pitchFamily="34" charset="0"/>
              <a:cs typeface="Segoe UI" pitchFamily="34" charset="0"/>
            </a:endParaRPr>
          </a:p>
        </p:txBody>
      </p:sp>
      <p:cxnSp>
        <p:nvCxnSpPr>
          <p:cNvPr id="18" name="Conexão recta 1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778316"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Usa um antivírus!</a:t>
            </a:r>
            <a:endParaRPr lang="pt-PT" sz="5400" spc="-100" dirty="0">
              <a:gradFill>
                <a:gsLst>
                  <a:gs pos="0">
                    <a:srgbClr val="FBFBFB"/>
                  </a:gs>
                  <a:gs pos="100000">
                    <a:srgbClr val="FBFBFB"/>
                  </a:gs>
                </a:gsLst>
                <a:lin ang="5400000" scaled="0"/>
              </a:gradFill>
              <a:latin typeface="Segoe UI Light" pitchFamily="34" charset="0"/>
            </a:endParaRPr>
          </a:p>
        </p:txBody>
      </p:sp>
      <p:pic>
        <p:nvPicPr>
          <p:cNvPr id="2050" name="Picture 2" descr="C:\Users\Antonio Tavares\Desktop\Segurança na Internet 2013\Filmes Imagens Textos\Logo_Windows_Defender-p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692" y="2008073"/>
            <a:ext cx="3306018" cy="3306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i-amarto\Pictures\Logos internet segura\logointernet_segu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9687" y="615720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40510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p:nvPr/>
        </p:nvSpPr>
        <p:spPr bwMode="auto">
          <a:xfrm>
            <a:off x="4852729" y="2069891"/>
            <a:ext cx="7336097" cy="2744705"/>
          </a:xfrm>
          <a:prstGeom prst="rect">
            <a:avLst/>
          </a:prstGeom>
          <a:solidFill>
            <a:srgbClr val="00AEEF"/>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a:spcAft>
                <a:spcPts val="3000"/>
              </a:spcAft>
              <a:buFont typeface="Wingdings" pitchFamily="2" charset="2"/>
              <a:buChar char="ü"/>
            </a:pPr>
            <a:r>
              <a:rPr lang="pt-PT" sz="3200" dirty="0" smtClean="0">
                <a:solidFill>
                  <a:schemeClr val="tx1"/>
                </a:solidFill>
                <a:latin typeface="Segoe UI" pitchFamily="34" charset="0"/>
                <a:ea typeface="Segoe UI" pitchFamily="34" charset="0"/>
                <a:cs typeface="Segoe UI" pitchFamily="34" charset="0"/>
              </a:rPr>
              <a:t>Mantém sempre a firewall ligada.</a:t>
            </a:r>
          </a:p>
          <a:p>
            <a:pPr>
              <a:spcAft>
                <a:spcPts val="3000"/>
              </a:spcAft>
              <a:buFont typeface="Wingdings" pitchFamily="2" charset="2"/>
              <a:buChar char="ü"/>
            </a:pPr>
            <a:r>
              <a:rPr lang="pt-PT" sz="3200" dirty="0" smtClean="0">
                <a:solidFill>
                  <a:schemeClr val="tx1"/>
                </a:solidFill>
                <a:latin typeface="Segoe UI" pitchFamily="34" charset="0"/>
                <a:ea typeface="Segoe UI" pitchFamily="34" charset="0"/>
                <a:cs typeface="Segoe UI" pitchFamily="34" charset="0"/>
              </a:rPr>
              <a:t>Não acedas a sites suspeitos.</a:t>
            </a:r>
          </a:p>
          <a:p>
            <a:pPr>
              <a:spcAft>
                <a:spcPts val="3000"/>
              </a:spcAft>
              <a:buFont typeface="Wingdings" pitchFamily="2" charset="2"/>
              <a:buChar char="ü"/>
            </a:pPr>
            <a:r>
              <a:rPr lang="pt-PT" sz="3200" dirty="0" smtClean="0">
                <a:solidFill>
                  <a:schemeClr val="tx1"/>
                </a:solidFill>
                <a:latin typeface="Segoe UI" pitchFamily="34" charset="0"/>
                <a:ea typeface="Segoe UI" pitchFamily="34" charset="0"/>
                <a:cs typeface="Segoe UI" pitchFamily="34" charset="0"/>
              </a:rPr>
              <a:t>Usa as atualizações automáticas.</a:t>
            </a:r>
            <a:endParaRPr lang="pt-PT" sz="3200" dirty="0">
              <a:solidFill>
                <a:schemeClr val="tx1"/>
              </a:solidFill>
              <a:latin typeface="Segoe UI" pitchFamily="34" charset="0"/>
              <a:ea typeface="Segoe UI" pitchFamily="34" charset="0"/>
              <a:cs typeface="Segoe UI" pitchFamily="34" charset="0"/>
            </a:endParaRPr>
          </a:p>
        </p:txBody>
      </p:sp>
      <p:cxnSp>
        <p:nvCxnSpPr>
          <p:cNvPr id="18" name="Conexão recta 1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75965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Usa uma firewall!</a:t>
            </a:r>
            <a:endParaRPr lang="pt-PT" sz="5400" spc="-100" dirty="0">
              <a:gradFill>
                <a:gsLst>
                  <a:gs pos="0">
                    <a:srgbClr val="FBFBFB"/>
                  </a:gs>
                  <a:gs pos="100000">
                    <a:srgbClr val="FBFBFB"/>
                  </a:gs>
                </a:gsLst>
                <a:lin ang="5400000" scaled="0"/>
              </a:gradFill>
              <a:latin typeface="Segoe UI Light" pitchFamily="34" charset="0"/>
            </a:endParaRPr>
          </a:p>
        </p:txBody>
      </p:sp>
      <p:pic>
        <p:nvPicPr>
          <p:cNvPr id="9" name="Picture 2" descr="C:\Users\i-amarto\Pictures\Logos internet segura\logointernet_segu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4519" y="5628451"/>
            <a:ext cx="1363909" cy="51183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1" y="1379426"/>
            <a:ext cx="4840018" cy="5079839"/>
          </a:xfrm>
          <a:prstGeom prst="rect">
            <a:avLst/>
          </a:prstGeom>
        </p:spPr>
      </p:pic>
    </p:spTree>
    <p:extLst>
      <p:ext uri="{BB962C8B-B14F-4D97-AF65-F5344CB8AC3E}">
        <p14:creationId xmlns:p14="http://schemas.microsoft.com/office/powerpoint/2010/main" val="41345675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ntonio Tavares\AppData\Local\Microsoft\Windows\Temporary Internet Files\Content.IE5\OJ44YD1T\MP9102164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061" y="2567428"/>
            <a:ext cx="3349754" cy="291823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293124" y="6067983"/>
            <a:ext cx="6742157" cy="646331"/>
          </a:xfrm>
          <a:prstGeom prst="rect">
            <a:avLst/>
          </a:prstGeom>
          <a:noFill/>
        </p:spPr>
        <p:txBody>
          <a:bodyPr wrap="square" rtlCol="0">
            <a:spAutoFit/>
          </a:bodyPr>
          <a:lstStyle/>
          <a:p>
            <a:pPr lvl="0"/>
            <a:r>
              <a:rPr lang="pt-PT" sz="3600" spc="-100" dirty="0" smtClean="0">
                <a:gradFill>
                  <a:gsLst>
                    <a:gs pos="0">
                      <a:srgbClr val="FBFBFB"/>
                    </a:gs>
                    <a:gs pos="100000">
                      <a:srgbClr val="FBFBFB"/>
                    </a:gs>
                  </a:gsLst>
                  <a:lin ang="5400000" scaled="0"/>
                </a:gradFill>
                <a:latin typeface="Segoe UI Light" pitchFamily="34" charset="0"/>
              </a:rPr>
              <a:t>Protege-te em tudo o que fazes!</a:t>
            </a:r>
            <a:endParaRPr lang="pt-PT" sz="3600" spc="-100" dirty="0">
              <a:gradFill>
                <a:gsLst>
                  <a:gs pos="0">
                    <a:srgbClr val="FBFBFB"/>
                  </a:gs>
                  <a:gs pos="100000">
                    <a:srgbClr val="FBFBFB"/>
                  </a:gs>
                </a:gsLst>
                <a:lin ang="5400000" scaled="0"/>
              </a:gradFill>
              <a:latin typeface="Segoe UI Light" pitchFamily="34" charset="0"/>
            </a:endParaRPr>
          </a:p>
        </p:txBody>
      </p:sp>
      <p:pic>
        <p:nvPicPr>
          <p:cNvPr id="26" name="Picture 2" descr="File:Windows Live Mail log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665" y="1239548"/>
            <a:ext cx="3352199" cy="3264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3" descr="C:\Users\Antonio Tavares\AppData\Local\Microsoft\Windows\Temporary Internet Files\Content.IE5\OJ44YD1T\1324154497_MySpace_128x12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9864" y="1980949"/>
            <a:ext cx="1773245" cy="1624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rocketdock.com/images/screenshots/XBOX360.png"/>
          <p:cNvPicPr>
            <a:picLocks noChangeAspect="1" noChangeArrowheads="1"/>
          </p:cNvPicPr>
          <p:nvPr/>
        </p:nvPicPr>
        <p:blipFill>
          <a:blip r:embed="rId7"/>
          <a:srcRect/>
          <a:stretch>
            <a:fillRect/>
          </a:stretch>
        </p:blipFill>
        <p:spPr bwMode="auto">
          <a:xfrm>
            <a:off x="4912121" y="3600855"/>
            <a:ext cx="1457880" cy="1457880"/>
          </a:xfrm>
          <a:prstGeom prst="rect">
            <a:avLst/>
          </a:prstGeom>
          <a:noFill/>
        </p:spPr>
      </p:pic>
      <p:pic>
        <p:nvPicPr>
          <p:cNvPr id="3074" name="Picture 2" descr="C:\Users\Antonio Tavares\Desktop\Segurança na Internet 2013\Filmes Imagens Textos\skype1.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3764" y="2871654"/>
            <a:ext cx="2003481" cy="27302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i-amarto\Pictures\Logos internet segura\logointernet_segur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05205" y="5636793"/>
            <a:ext cx="1363909" cy="511835"/>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681026" y="338046"/>
            <a:ext cx="5981031"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E a nossa proteção?</a:t>
            </a:r>
            <a:endParaRPr lang="pt-PT" sz="5400" spc="-100" dirty="0">
              <a:gradFill>
                <a:gsLst>
                  <a:gs pos="0">
                    <a:srgbClr val="FBFBFB"/>
                  </a:gs>
                  <a:gs pos="100000">
                    <a:srgbClr val="FBFBFB"/>
                  </a:gs>
                </a:gsLst>
                <a:lin ang="5400000" scaled="0"/>
              </a:gradFill>
              <a:latin typeface="Segoe UI Light" pitchFamily="34" charset="0"/>
            </a:endParaRPr>
          </a:p>
        </p:txBody>
      </p:sp>
      <p:sp>
        <p:nvSpPr>
          <p:cNvPr id="14" name="Rectângulo 13"/>
          <p:cNvSpPr/>
          <p:nvPr/>
        </p:nvSpPr>
        <p:spPr>
          <a:xfrm rot="20853588">
            <a:off x="7362130" y="850219"/>
            <a:ext cx="3509510" cy="523220"/>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BOAS PRÁTICAS</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ângulo 14"/>
          <p:cNvSpPr/>
          <p:nvPr/>
        </p:nvSpPr>
        <p:spPr>
          <a:xfrm rot="259550">
            <a:off x="8250450" y="2080996"/>
            <a:ext cx="3509510" cy="523220"/>
          </a:xfrm>
          <a:prstGeom prst="rect">
            <a:avLst/>
          </a:prstGeom>
          <a:solidFill>
            <a:srgbClr val="FFC000"/>
          </a:solidFill>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AMEAÇAS ONLINE</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93584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p:nvPr/>
        </p:nvSpPr>
        <p:spPr bwMode="auto">
          <a:xfrm>
            <a:off x="373224" y="897176"/>
            <a:ext cx="11138839" cy="5200207"/>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a:spcAft>
                <a:spcPts val="1800"/>
              </a:spcAft>
            </a:pPr>
            <a:r>
              <a:rPr lang="pt-PT" sz="2400" b="1" spc="-100" dirty="0" smtClean="0">
                <a:gradFill>
                  <a:gsLst>
                    <a:gs pos="0">
                      <a:srgbClr val="FBFBFB"/>
                    </a:gs>
                    <a:gs pos="100000">
                      <a:srgbClr val="FBFBFB"/>
                    </a:gs>
                  </a:gsLst>
                  <a:lin ang="5400000" scaled="0"/>
                </a:gradFill>
                <a:latin typeface="Segoe UI Light" pitchFamily="34" charset="0"/>
              </a:rPr>
              <a:t>ALGUMAS DICAS RÁPIDAS</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ESCOLHE UMA </a:t>
            </a:r>
            <a:r>
              <a:rPr lang="pt-PT" sz="2400" b="1" spc="-100" dirty="0" smtClean="0">
                <a:solidFill>
                  <a:srgbClr val="FF0000"/>
                </a:solidFill>
                <a:latin typeface="Segoe UI Light" pitchFamily="34" charset="0"/>
              </a:rPr>
              <a:t>PALAVRA-PASSE DIFÍCIL </a:t>
            </a:r>
            <a:r>
              <a:rPr lang="pt-PT" sz="2400" b="1" spc="-100" dirty="0" smtClean="0">
                <a:gradFill>
                  <a:gsLst>
                    <a:gs pos="0">
                      <a:srgbClr val="FBFBFB"/>
                    </a:gs>
                    <a:gs pos="100000">
                      <a:srgbClr val="FBFBFB"/>
                    </a:gs>
                  </a:gsLst>
                  <a:lin ang="5400000" scaled="0"/>
                </a:gradFill>
                <a:latin typeface="Segoe UI Light" pitchFamily="34" charset="0"/>
              </a:rPr>
              <a:t>DE ADIVINHAR, COM LETRAS, NÚMEROS E SÍMBOLOS.</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TEM MAIS DO QUE 1 </a:t>
            </a:r>
            <a:r>
              <a:rPr lang="pt-PT" sz="2400" b="1" spc="-100" dirty="0" smtClean="0">
                <a:solidFill>
                  <a:srgbClr val="FF0000"/>
                </a:solidFill>
                <a:latin typeface="Segoe UI Light" pitchFamily="34" charset="0"/>
              </a:rPr>
              <a:t>E-MAIL</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NÃO PUBLIQUES SEM </a:t>
            </a:r>
            <a:r>
              <a:rPr lang="pt-PT" sz="2400" b="1" spc="-100" dirty="0" smtClean="0">
                <a:solidFill>
                  <a:schemeClr val="accent2">
                    <a:lumMod val="60000"/>
                    <a:lumOff val="40000"/>
                  </a:schemeClr>
                </a:solidFill>
                <a:latin typeface="Segoe UI Light" pitchFamily="34" charset="0"/>
              </a:rPr>
              <a:t>PENSAR</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 </a:t>
            </a:r>
            <a:r>
              <a:rPr lang="pt-PT" sz="2400" b="1" spc="-100" dirty="0" smtClean="0">
                <a:solidFill>
                  <a:schemeClr val="accent2">
                    <a:lumMod val="60000"/>
                    <a:lumOff val="40000"/>
                  </a:schemeClr>
                </a:solidFill>
                <a:latin typeface="Segoe UI Light" pitchFamily="34" charset="0"/>
              </a:rPr>
              <a:t>CUIDADO</a:t>
            </a:r>
            <a:r>
              <a:rPr lang="pt-PT" sz="2400" b="1" spc="-100" dirty="0" smtClean="0">
                <a:gradFill>
                  <a:gsLst>
                    <a:gs pos="0">
                      <a:srgbClr val="FBFBFB"/>
                    </a:gs>
                    <a:gs pos="100000">
                      <a:srgbClr val="FBFBFB"/>
                    </a:gs>
                  </a:gsLst>
                  <a:lin ang="5400000" scaled="0"/>
                </a:gradFill>
                <a:latin typeface="Segoe UI Light" pitchFamily="34" charset="0"/>
              </a:rPr>
              <a:t> COM AS FOTOGRAFIAS QUE ENVIAS POR TELEMOVEL.</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NÃO TE DEIXES GUIAR – DECIDE POR ONDE QUERES IR</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Bluetooth  - LIGADO SÓ QUANDO FOR PARA USAR</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NUNCA TE ESQUEÇAS DE FAZER </a:t>
            </a:r>
            <a:r>
              <a:rPr lang="pt-PT" sz="2400" b="1" spc="-100" dirty="0" smtClean="0">
                <a:solidFill>
                  <a:srgbClr val="FF0000"/>
                </a:solidFill>
                <a:latin typeface="Segoe UI Light" pitchFamily="34" charset="0"/>
              </a:rPr>
              <a:t>LOGOUT</a:t>
            </a:r>
            <a:r>
              <a:rPr lang="pt-PT" sz="2400" b="1" spc="-100" dirty="0" smtClean="0">
                <a:gradFill>
                  <a:gsLst>
                    <a:gs pos="0">
                      <a:srgbClr val="FBFBFB"/>
                    </a:gs>
                    <a:gs pos="100000">
                      <a:srgbClr val="FBFBFB"/>
                    </a:gs>
                  </a:gsLst>
                  <a:lin ang="5400000" scaled="0"/>
                </a:gradFill>
                <a:latin typeface="Segoe UI Light" pitchFamily="34" charset="0"/>
              </a:rPr>
              <a:t> DE SITES ONDE ESTEJAS A NAVEGAR</a:t>
            </a:r>
            <a:endParaRPr lang="pt-PT" sz="2400" b="1" spc="-100" dirty="0">
              <a:gradFill>
                <a:gsLst>
                  <a:gs pos="0">
                    <a:srgbClr val="FBFBFB"/>
                  </a:gs>
                  <a:gs pos="100000">
                    <a:srgbClr val="FBFBFB"/>
                  </a:gs>
                </a:gsLst>
                <a:lin ang="5400000" scaled="0"/>
              </a:gradFill>
              <a:latin typeface="Segoe UI Light" pitchFamily="34" charset="0"/>
            </a:endParaRPr>
          </a:p>
        </p:txBody>
      </p:sp>
      <p:cxnSp>
        <p:nvCxnSpPr>
          <p:cNvPr id="18" name="Conexão recta 17"/>
          <p:cNvCxnSpPr/>
          <p:nvPr/>
        </p:nvCxnSpPr>
        <p:spPr>
          <a:xfrm>
            <a:off x="712412" y="897176"/>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759655" y="-53835"/>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Começa por te proteger…</a:t>
            </a:r>
            <a:endParaRPr lang="pt-PT" sz="5400" spc="-100" dirty="0">
              <a:gradFill>
                <a:gsLst>
                  <a:gs pos="0">
                    <a:srgbClr val="FBFBFB"/>
                  </a:gs>
                  <a:gs pos="100000">
                    <a:srgbClr val="FBFBFB"/>
                  </a:gs>
                </a:gsLst>
                <a:lin ang="5400000" scaled="0"/>
              </a:gradFill>
              <a:latin typeface="Segoe UI Light" pitchFamily="34" charset="0"/>
            </a:endParaRPr>
          </a:p>
        </p:txBody>
      </p:sp>
      <p:pic>
        <p:nvPicPr>
          <p:cNvPr id="15" name="Picture 2" descr="C:\Users\i-amarto\Pictures\Logos internet segura\logointernet_segu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6471"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1501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4118584605"/>
              </p:ext>
            </p:extLst>
          </p:nvPr>
        </p:nvGraphicFramePr>
        <p:xfrm>
          <a:off x="8240066" y="1098082"/>
          <a:ext cx="3253638" cy="3488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O email pode ser perigoso?</a:t>
            </a:r>
            <a:endParaRPr lang="pt-PT" sz="5400" spc="-100" dirty="0">
              <a:gradFill>
                <a:gsLst>
                  <a:gs pos="0">
                    <a:srgbClr val="FBFBFB"/>
                  </a:gs>
                  <a:gs pos="100000">
                    <a:srgbClr val="FBFBFB"/>
                  </a:gs>
                </a:gsLst>
                <a:lin ang="5400000" scaled="0"/>
              </a:gradFill>
              <a:latin typeface="Segoe UI Light" pitchFamily="34" charset="0"/>
            </a:endParaRPr>
          </a:p>
        </p:txBody>
      </p:sp>
      <p:pic>
        <p:nvPicPr>
          <p:cNvPr id="2051" name="Picture 3" descr="C:\Users\Tavares\AppData\Local\Microsoft\Windows\Temporary Internet Files\Content.IE5\MWRW16M0\MP900390572.JPG"/>
          <p:cNvPicPr>
            <a:picLocks noChangeAspect="1" noChangeArrowheads="1"/>
          </p:cNvPicPr>
          <p:nvPr/>
        </p:nvPicPr>
        <p:blipFill>
          <a:blip r:embed="rId8"/>
          <a:srcRect/>
          <a:stretch>
            <a:fillRect/>
          </a:stretch>
        </p:blipFill>
        <p:spPr bwMode="auto">
          <a:xfrm>
            <a:off x="5558451" y="1456032"/>
            <a:ext cx="2681615" cy="1912885"/>
          </a:xfrm>
          <a:prstGeom prst="rect">
            <a:avLst/>
          </a:prstGeom>
          <a:ln>
            <a:noFill/>
          </a:ln>
          <a:effectLst>
            <a:outerShdw blurRad="292100" dist="139700" dir="2700000" algn="tl" rotWithShape="0">
              <a:srgbClr val="333333">
                <a:alpha val="65000"/>
              </a:srgbClr>
            </a:outerShdw>
          </a:effectLst>
        </p:spPr>
      </p:pic>
      <p:sp>
        <p:nvSpPr>
          <p:cNvPr id="9" name="Rectangle 9"/>
          <p:cNvSpPr/>
          <p:nvPr/>
        </p:nvSpPr>
        <p:spPr bwMode="auto">
          <a:xfrm>
            <a:off x="39618" y="1489903"/>
            <a:ext cx="3860785" cy="5078848"/>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Não cliques em links de emails cuja origem não conheces.</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Não aceites emails que te mereçam desconfiança mesmo que venham de amigos.</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Não acredites em tudo o que vem num email, podem ser um </a:t>
            </a:r>
            <a:r>
              <a:rPr lang="pt-PT" sz="2400" b="1" spc="-100" dirty="0" err="1" smtClean="0">
                <a:gradFill>
                  <a:gsLst>
                    <a:gs pos="0">
                      <a:srgbClr val="FBFBFB"/>
                    </a:gs>
                    <a:gs pos="100000">
                      <a:srgbClr val="FBFBFB"/>
                    </a:gs>
                  </a:gsLst>
                  <a:lin ang="5400000" scaled="0"/>
                </a:gradFill>
                <a:latin typeface="Segoe UI Light" pitchFamily="34" charset="0"/>
              </a:rPr>
              <a:t>Hoax</a:t>
            </a:r>
            <a:r>
              <a:rPr lang="pt-PT" sz="2400" b="1" spc="-100" dirty="0" smtClean="0">
                <a:gradFill>
                  <a:gsLst>
                    <a:gs pos="0">
                      <a:srgbClr val="FBFBFB"/>
                    </a:gs>
                    <a:gs pos="100000">
                      <a:srgbClr val="FBFBFB"/>
                    </a:gs>
                  </a:gsLst>
                  <a:lin ang="5400000" scaled="0"/>
                </a:gradFill>
                <a:latin typeface="Segoe UI Light" pitchFamily="34" charset="0"/>
              </a:rPr>
              <a:t> ou boato. Não partilhes. Tem a coragem de partir a corrente</a:t>
            </a:r>
            <a:endParaRPr lang="pt-PT" sz="2400" b="1" spc="-100" dirty="0">
              <a:gradFill>
                <a:gsLst>
                  <a:gs pos="0">
                    <a:srgbClr val="FBFBFB"/>
                  </a:gs>
                  <a:gs pos="100000">
                    <a:srgbClr val="FBFBFB"/>
                  </a:gs>
                </a:gsLst>
                <a:lin ang="5400000" scaled="0"/>
              </a:gradFill>
              <a:latin typeface="Segoe UI Light" pitchFamily="34" charset="0"/>
            </a:endParaRPr>
          </a:p>
        </p:txBody>
      </p:sp>
      <p:pic>
        <p:nvPicPr>
          <p:cNvPr id="2050" name="Picture 2" descr="https://fbcdn-sphotos-b-a.akamaihd.net/hphotos-ak-ash3/524943_486433144752462_627184621_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9626" y="2578700"/>
            <a:ext cx="2137234" cy="401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0233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59655" y="338046"/>
            <a:ext cx="10353822" cy="923330"/>
          </a:xfrm>
          <a:prstGeom prst="rect">
            <a:avLst/>
          </a:prstGeom>
          <a:noFill/>
        </p:spPr>
        <p:txBody>
          <a:bodyPr wrap="square" rtlCol="0">
            <a:spAutoFit/>
          </a:bodyPr>
          <a:lstStyle/>
          <a:p>
            <a:r>
              <a:rPr lang="pt-PT" sz="5400" spc="-100" dirty="0" smtClean="0">
                <a:gradFill>
                  <a:gsLst>
                    <a:gs pos="0">
                      <a:srgbClr val="FBFBFB"/>
                    </a:gs>
                    <a:gs pos="100000">
                      <a:srgbClr val="FBFBFB"/>
                    </a:gs>
                  </a:gsLst>
                  <a:lin ang="5400000" scaled="0"/>
                </a:gradFill>
                <a:latin typeface="Segoe UI Light" pitchFamily="34" charset="0"/>
              </a:rPr>
              <a:t>As mensagens instantâneas</a:t>
            </a:r>
            <a:endParaRPr lang="pt-PT" sz="5400" spc="-100" dirty="0">
              <a:gradFill>
                <a:gsLst>
                  <a:gs pos="0">
                    <a:srgbClr val="FBFBFB"/>
                  </a:gs>
                  <a:gs pos="100000">
                    <a:srgbClr val="FBFBFB"/>
                  </a:gs>
                </a:gsLst>
                <a:lin ang="5400000" scaled="0"/>
              </a:gradFill>
              <a:latin typeface="Segoe UI Light" pitchFamily="34" charset="0"/>
            </a:endParaRPr>
          </a:p>
        </p:txBody>
      </p:sp>
      <p:sp>
        <p:nvSpPr>
          <p:cNvPr id="24" name="Rectangle 24"/>
          <p:cNvSpPr/>
          <p:nvPr/>
        </p:nvSpPr>
        <p:spPr bwMode="auto">
          <a:xfrm>
            <a:off x="6102626" y="1351424"/>
            <a:ext cx="5846588" cy="1097281"/>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z="2800" b="1" spc="-100" dirty="0" smtClean="0">
                <a:gradFill>
                  <a:gsLst>
                    <a:gs pos="0">
                      <a:srgbClr val="FBFBFB"/>
                    </a:gs>
                    <a:gs pos="100000">
                      <a:srgbClr val="FBFBFB"/>
                    </a:gs>
                  </a:gsLst>
                  <a:lin ang="5400000" scaled="0"/>
                </a:gradFill>
                <a:latin typeface="Segoe UI Light" pitchFamily="34" charset="0"/>
              </a:rPr>
              <a:t>Comunica com amigos e família num IM!</a:t>
            </a:r>
            <a:endParaRPr lang="pt-PT" sz="2800" b="1"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6" name="Picture 4" descr="Imagem de uma janela de chat do Messenger"/>
          <p:cNvPicPr>
            <a:picLocks noChangeAspect="1" noChangeArrowheads="1"/>
          </p:cNvPicPr>
          <p:nvPr/>
        </p:nvPicPr>
        <p:blipFill>
          <a:blip r:embed="rId3"/>
          <a:stretch>
            <a:fillRect/>
          </a:stretch>
        </p:blipFill>
        <p:spPr bwMode="auto">
          <a:xfrm>
            <a:off x="3802719" y="1351424"/>
            <a:ext cx="2299907" cy="2197808"/>
          </a:xfrm>
          <a:prstGeom prst="rect">
            <a:avLst/>
          </a:prstGeom>
          <a:noFill/>
          <a:ln>
            <a:noFill/>
          </a:ln>
        </p:spPr>
      </p:pic>
      <p:pic>
        <p:nvPicPr>
          <p:cNvPr id="11" name="Picture 2" descr="C:\Users\Antonio Tavares\AppData\Local\Microsoft\Windows\Temporary Internet Files\Content.IE5\DGSIAD5A\MP9004088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539" y="1351424"/>
            <a:ext cx="2197808" cy="2197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C:\Users\Antonio Tavares\Desktop\Segurança na Internet 2013\Filmes Imagens Textos\skype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51424"/>
            <a:ext cx="1841430" cy="250941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4"/>
          <p:cNvSpPr/>
          <p:nvPr/>
        </p:nvSpPr>
        <p:spPr bwMode="auto">
          <a:xfrm>
            <a:off x="0" y="3860843"/>
            <a:ext cx="12188825" cy="2054765"/>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z="2800" b="1" spc="-100" dirty="0" smtClean="0">
                <a:solidFill>
                  <a:srgbClr val="FF0000"/>
                </a:solidFill>
                <a:latin typeface="Segoe UI Light" pitchFamily="34" charset="0"/>
              </a:rPr>
              <a:t>QUE CUIDADOS? </a:t>
            </a:r>
          </a:p>
          <a:p>
            <a:pPr algn="ctr" defTabSz="914099" fontAlgn="base">
              <a:spcBef>
                <a:spcPct val="0"/>
              </a:spcBef>
              <a:spcAft>
                <a:spcPct val="0"/>
              </a:spcAft>
            </a:pPr>
            <a:r>
              <a:rPr lang="pt-PT" sz="2800" b="1" spc="-100" dirty="0" smtClean="0">
                <a:gradFill>
                  <a:gsLst>
                    <a:gs pos="0">
                      <a:srgbClr val="FBFBFB"/>
                    </a:gs>
                    <a:gs pos="100000">
                      <a:srgbClr val="FBFBFB"/>
                    </a:gs>
                  </a:gsLst>
                  <a:lin ang="5400000" scaled="0"/>
                </a:gradFill>
                <a:latin typeface="Segoe UI Light" pitchFamily="34" charset="0"/>
                <a:ea typeface="Segoe UI" pitchFamily="34" charset="0"/>
                <a:cs typeface="Segoe UI" pitchFamily="34" charset="0"/>
              </a:rPr>
              <a:t>Cuidado com a camara. É importante garantir que está fechada quando queremos que esteja fechada!</a:t>
            </a:r>
          </a:p>
          <a:p>
            <a:pPr algn="ctr" defTabSz="914099" fontAlgn="base">
              <a:spcBef>
                <a:spcPct val="0"/>
              </a:spcBef>
              <a:spcAft>
                <a:spcPct val="0"/>
              </a:spcAft>
            </a:pPr>
            <a:r>
              <a:rPr lang="pt-PT" sz="2800" b="1" spc="-100" dirty="0" smtClean="0">
                <a:gradFill>
                  <a:gsLst>
                    <a:gs pos="0">
                      <a:srgbClr val="FBFBFB"/>
                    </a:gs>
                    <a:gs pos="100000">
                      <a:srgbClr val="FBFBFB"/>
                    </a:gs>
                  </a:gsLst>
                  <a:lin ang="5400000" scaled="0"/>
                </a:gradFill>
                <a:latin typeface="Segoe UI Light" pitchFamily="34" charset="0"/>
                <a:ea typeface="Segoe UI" pitchFamily="34" charset="0"/>
                <a:cs typeface="Segoe UI" pitchFamily="34" charset="0"/>
              </a:rPr>
              <a:t>Falar com desconhecidos, talvez mas marcar encontros?</a:t>
            </a:r>
          </a:p>
          <a:p>
            <a:pPr algn="ctr" defTabSz="914099" fontAlgn="base">
              <a:spcBef>
                <a:spcPct val="0"/>
              </a:spcBef>
              <a:spcAft>
                <a:spcPct val="0"/>
              </a:spcAft>
            </a:pPr>
            <a:endParaRPr lang="pt-PT" sz="2800" b="1"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8795839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5"/>
          <a:srcRect/>
          <a:stretch>
            <a:fillRect/>
          </a:stretch>
        </p:blipFill>
        <p:spPr bwMode="auto">
          <a:xfrm>
            <a:off x="11265878" y="211017"/>
            <a:ext cx="704608" cy="967434"/>
          </a:xfrm>
          <a:prstGeom prst="rect">
            <a:avLst/>
          </a:prstGeom>
          <a:noFill/>
        </p:spPr>
      </p:pic>
      <p:pic>
        <p:nvPicPr>
          <p:cNvPr id="2" name="DesaparecimentoIG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97228" y="1422926"/>
            <a:ext cx="6794367" cy="5095775"/>
          </a:xfrm>
          <a:prstGeom prst="rect">
            <a:avLst/>
          </a:prstGeom>
        </p:spPr>
      </p:pic>
      <p:sp>
        <p:nvSpPr>
          <p:cNvPr id="9" name="CaixaDeTexto 8"/>
          <p:cNvSpPr txBox="1"/>
          <p:nvPr/>
        </p:nvSpPr>
        <p:spPr>
          <a:xfrm>
            <a:off x="759655" y="338046"/>
            <a:ext cx="10353822" cy="923330"/>
          </a:xfrm>
          <a:prstGeom prst="rect">
            <a:avLst/>
          </a:prstGeom>
          <a:noFill/>
        </p:spPr>
        <p:txBody>
          <a:bodyPr wrap="square" rtlCol="0">
            <a:spAutoFit/>
          </a:bodyPr>
          <a:lstStyle/>
          <a:p>
            <a:r>
              <a:rPr lang="pt-PT" sz="5400" spc="-100" dirty="0" smtClean="0">
                <a:gradFill>
                  <a:gsLst>
                    <a:gs pos="0">
                      <a:srgbClr val="FBFBFB"/>
                    </a:gs>
                    <a:gs pos="100000">
                      <a:srgbClr val="FBFBFB"/>
                    </a:gs>
                  </a:gsLst>
                  <a:lin ang="5400000" scaled="0"/>
                </a:gradFill>
                <a:latin typeface="Segoe UI Light" pitchFamily="34" charset="0"/>
              </a:rPr>
              <a:t>As redes sociais</a:t>
            </a:r>
            <a:endParaRPr lang="pt-PT" sz="5400" spc="-100" dirty="0">
              <a:gradFill>
                <a:gsLst>
                  <a:gs pos="0">
                    <a:srgbClr val="FBFBFB"/>
                  </a:gs>
                  <a:gs pos="100000">
                    <a:srgbClr val="FBFBFB"/>
                  </a:gs>
                </a:gsLst>
                <a:lin ang="5400000" scaled="0"/>
              </a:gradFill>
              <a:latin typeface="Segoe UI Light" pitchFamily="34" charset="0"/>
            </a:endParaRPr>
          </a:p>
        </p:txBody>
      </p:sp>
      <p:pic>
        <p:nvPicPr>
          <p:cNvPr id="8" name="Picture 2" descr="C:\Users\i-amarto\Pictures\Logos internet segura\logointernet_segu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5205" y="564484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3390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59655" y="338046"/>
            <a:ext cx="10353822" cy="923330"/>
          </a:xfrm>
          <a:prstGeom prst="rect">
            <a:avLst/>
          </a:prstGeom>
          <a:noFill/>
        </p:spPr>
        <p:txBody>
          <a:bodyPr wrap="square" rtlCol="0">
            <a:spAutoFit/>
          </a:bodyPr>
          <a:lstStyle/>
          <a:p>
            <a:r>
              <a:rPr lang="pt-PT" sz="5400" spc="-100" dirty="0" smtClean="0">
                <a:gradFill>
                  <a:gsLst>
                    <a:gs pos="0">
                      <a:srgbClr val="FBFBFB"/>
                    </a:gs>
                    <a:gs pos="100000">
                      <a:srgbClr val="FBFBFB"/>
                    </a:gs>
                  </a:gsLst>
                  <a:lin ang="5400000" scaled="0"/>
                </a:gradFill>
                <a:latin typeface="Segoe UI Light" pitchFamily="34" charset="0"/>
              </a:rPr>
              <a:t>As redes sociais</a:t>
            </a:r>
            <a:endParaRPr lang="pt-PT" sz="5400" spc="-100" dirty="0">
              <a:gradFill>
                <a:gsLst>
                  <a:gs pos="0">
                    <a:srgbClr val="FBFBFB"/>
                  </a:gs>
                  <a:gs pos="100000">
                    <a:srgbClr val="FBFBFB"/>
                  </a:gs>
                </a:gsLst>
                <a:lin ang="5400000" scaled="0"/>
              </a:gradFill>
              <a:latin typeface="Segoe UI Light" pitchFamily="34" charset="0"/>
            </a:endParaRPr>
          </a:p>
        </p:txBody>
      </p:sp>
      <p:pic>
        <p:nvPicPr>
          <p:cNvPr id="24" name="Imagem 23" descr="Imagem68.jpg"/>
          <p:cNvPicPr>
            <a:picLocks noChangeAspect="1"/>
          </p:cNvPicPr>
          <p:nvPr/>
        </p:nvPicPr>
        <p:blipFill>
          <a:blip r:embed="rId3"/>
          <a:stretch>
            <a:fillRect/>
          </a:stretch>
        </p:blipFill>
        <p:spPr>
          <a:xfrm>
            <a:off x="0" y="1433314"/>
            <a:ext cx="3601122" cy="3600000"/>
          </a:xfrm>
          <a:prstGeom prst="rect">
            <a:avLst/>
          </a:prstGeom>
        </p:spPr>
      </p:pic>
      <p:sp>
        <p:nvSpPr>
          <p:cNvPr id="27" name="Rectangle 24"/>
          <p:cNvSpPr/>
          <p:nvPr/>
        </p:nvSpPr>
        <p:spPr bwMode="auto">
          <a:xfrm>
            <a:off x="389336" y="4514528"/>
            <a:ext cx="7200000" cy="2343471"/>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z="2800" b="1" spc="-100" dirty="0" smtClean="0">
                <a:gradFill>
                  <a:gsLst>
                    <a:gs pos="0">
                      <a:srgbClr val="FBFBFB"/>
                    </a:gs>
                    <a:gs pos="100000">
                      <a:srgbClr val="FBFBFB"/>
                    </a:gs>
                  </a:gsLst>
                  <a:lin ang="5400000" scaled="0"/>
                </a:gradFill>
                <a:latin typeface="Segoe UI Light" pitchFamily="34" charset="0"/>
              </a:rPr>
              <a:t>Usufrui das redes sociais em segurança!</a:t>
            </a:r>
          </a:p>
          <a:p>
            <a:pPr algn="ctr" defTabSz="914099" fontAlgn="base">
              <a:spcBef>
                <a:spcPct val="0"/>
              </a:spcBef>
              <a:spcAft>
                <a:spcPct val="0"/>
              </a:spcAft>
            </a:pPr>
            <a:r>
              <a:rPr lang="pt-PT" sz="2800" b="1" spc="-100" dirty="0" smtClean="0">
                <a:gradFill>
                  <a:gsLst>
                    <a:gs pos="0">
                      <a:srgbClr val="FBFBFB"/>
                    </a:gs>
                    <a:gs pos="100000">
                      <a:srgbClr val="FBFBFB"/>
                    </a:gs>
                  </a:gsLst>
                  <a:lin ang="5400000" scaled="0"/>
                </a:gradFill>
                <a:latin typeface="Segoe UI Light" pitchFamily="34" charset="0"/>
                <a:ea typeface="Segoe UI" pitchFamily="34" charset="0"/>
                <a:cs typeface="Segoe UI" pitchFamily="34" charset="0"/>
              </a:rPr>
              <a:t>Cuidado com o que publicas – reputação online</a:t>
            </a:r>
          </a:p>
          <a:p>
            <a:pPr algn="ctr" defTabSz="914099" fontAlgn="base">
              <a:spcBef>
                <a:spcPct val="0"/>
              </a:spcBef>
              <a:spcAft>
                <a:spcPct val="0"/>
              </a:spcAft>
            </a:pPr>
            <a:r>
              <a:rPr lang="pt-PT" sz="2800" b="1" spc="-100" dirty="0" smtClean="0">
                <a:gradFill>
                  <a:gsLst>
                    <a:gs pos="0">
                      <a:srgbClr val="FBFBFB"/>
                    </a:gs>
                    <a:gs pos="100000">
                      <a:srgbClr val="FBFBFB"/>
                    </a:gs>
                  </a:gsLst>
                  <a:lin ang="5400000" scaled="0"/>
                </a:gradFill>
                <a:latin typeface="Segoe UI Light" pitchFamily="34" charset="0"/>
                <a:ea typeface="Segoe UI" pitchFamily="34" charset="0"/>
                <a:cs typeface="Segoe UI" pitchFamily="34" charset="0"/>
              </a:rPr>
              <a:t>Espaço de comunidade em que se junta a vida pessoal, com a vida profissional. </a:t>
            </a:r>
            <a:endParaRPr lang="pt-PT" sz="28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0" name="Picture 2" descr="C:\Users\i-amarto\Pictures\Logos internet segura\logointernet_segu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5891" y="5639945"/>
            <a:ext cx="1363909" cy="5118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to: AVISO AOS PAIS SOBRE A REDE SOCIAL ASK.FM&#10;&#10;O ask.fm é uma rede social de perguntas/respostas muito popular na Europa e com cada vez mais adeptos em Portugal. Aqui, o utilizador responde a todo o tipo de perguntas feitas por outros utilizadores ou por anónimos. As respostas podem ser em formato vídeo ou texto e todas elas ficam armazenadas no perfil do utilizador, onde qualquer um pode vê-las. &#10;&#10;As perguntas típicas são do género: O que farias se ganhasses a loteria? Qual é o filme mais assustador que já viste? Qual foi o último vídeo no YouTube que viste?&#10;&#10;Apesar de existirem perguntas divertidas e inofensivas, percorrendo o site podem ser encontradas perguntas de teor sexual, abusivo e mesmo bullying. As regras básicas de manutenção da privacidade não são respeitadas pela maioria dos jovens, o que permite o acosso/chantagem por parte de conhecidos e estranhos. Por esta mesma razão, e apesar dos esforços de moderação por parte dos técnicos do website, têm-se multiplicado os casos de vítimas de predadores e de cyberbullying.&#10;&#10;É por isso da maior importância que pais e jovens estejam sensibilizados para os riscos que o uso desta plataforma pode implicar na segurança pessoal de cada um. A falta de cuidado no mundo virtual pode comprometer seriamente a nossa segurança no mundo real."/>
          <p:cNvPicPr>
            <a:picLocks noChangeAspect="1" noChangeArrowheads="1"/>
          </p:cNvPicPr>
          <p:nvPr/>
        </p:nvPicPr>
        <p:blipFill rotWithShape="1">
          <a:blip r:embed="rId5">
            <a:extLst>
              <a:ext uri="{28A0092B-C50C-407E-A947-70E740481C1C}">
                <a14:useLocalDpi xmlns:a14="http://schemas.microsoft.com/office/drawing/2010/main" val="0"/>
              </a:ext>
            </a:extLst>
          </a:blip>
          <a:srcRect r="13878"/>
          <a:stretch/>
        </p:blipFill>
        <p:spPr bwMode="auto">
          <a:xfrm>
            <a:off x="2977579" y="1433314"/>
            <a:ext cx="5923825"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7414" t="13520" r="22300" b="15904"/>
          <a:stretch/>
        </p:blipFill>
        <p:spPr bwMode="auto">
          <a:xfrm>
            <a:off x="7408522" y="1433315"/>
            <a:ext cx="4780303" cy="359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295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759654" y="323978"/>
            <a:ext cx="10716757" cy="707886"/>
          </a:xfrm>
          <a:prstGeom prst="rect">
            <a:avLst/>
          </a:prstGeom>
          <a:noFill/>
        </p:spPr>
        <p:txBody>
          <a:bodyPr wrap="square" rtlCol="0">
            <a:spAutoFit/>
          </a:bodyPr>
          <a:lstStyle/>
          <a:p>
            <a:pPr algn="ctr"/>
            <a:r>
              <a:rPr lang="pt-PT" sz="4000" spc="-100" dirty="0" smtClean="0">
                <a:gradFill>
                  <a:gsLst>
                    <a:gs pos="0">
                      <a:srgbClr val="FBFBFB"/>
                    </a:gs>
                    <a:gs pos="100000">
                      <a:srgbClr val="FBFBFB"/>
                    </a:gs>
                  </a:gsLst>
                  <a:lin ang="5400000" scaled="0"/>
                </a:gradFill>
                <a:latin typeface="Segoe UI Light" pitchFamily="34" charset="0"/>
              </a:rPr>
              <a:t>CENTRO INTERNET SEGURA </a:t>
            </a:r>
            <a:endParaRPr lang="pt-PT" sz="4000" spc="-100" dirty="0">
              <a:gradFill>
                <a:gsLst>
                  <a:gs pos="0">
                    <a:srgbClr val="FBFBFB"/>
                  </a:gs>
                  <a:gs pos="100000">
                    <a:srgbClr val="FBFBFB"/>
                  </a:gs>
                </a:gsLst>
                <a:lin ang="5400000" scaled="0"/>
              </a:gradFill>
              <a:latin typeface="Segoe UI Light" pitchFamily="34" charset="0"/>
            </a:endParaRPr>
          </a:p>
        </p:txBody>
      </p:sp>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684206" y="1621274"/>
            <a:ext cx="7477432" cy="1477328"/>
          </a:xfrm>
          <a:prstGeom prst="rect">
            <a:avLst/>
          </a:prstGeom>
          <a:noFill/>
        </p:spPr>
        <p:txBody>
          <a:bodyPr wrap="square" lIns="0" tIns="0" rIns="0" bIns="0" rtlCol="0">
            <a:spAutoFit/>
          </a:bodyPr>
          <a:lstStyle/>
          <a:p>
            <a:r>
              <a:rPr lang="pt-PT" sz="2400" b="1" u="sng" dirty="0">
                <a:solidFill>
                  <a:srgbClr val="00AEEF">
                    <a:lumMod val="50000"/>
                  </a:srgbClr>
                </a:solidFill>
                <a:hlinkClick r:id="rId2"/>
              </a:rPr>
              <a:t>https://</a:t>
            </a:r>
            <a:r>
              <a:rPr lang="pt-PT" sz="2400" b="1" u="sng" dirty="0" smtClean="0">
                <a:solidFill>
                  <a:srgbClr val="00AEEF">
                    <a:lumMod val="50000"/>
                  </a:srgbClr>
                </a:solidFill>
                <a:hlinkClick r:id="rId2"/>
              </a:rPr>
              <a:t>www.internetsegura.pt</a:t>
            </a:r>
            <a:endParaRPr lang="pt-PT" sz="2400" b="1" u="sng" dirty="0" smtClean="0">
              <a:solidFill>
                <a:srgbClr val="00AEEF">
                  <a:lumMod val="50000"/>
                </a:srgbClr>
              </a:solidFill>
            </a:endParaRPr>
          </a:p>
          <a:p>
            <a:endParaRPr lang="pt-PT" sz="2400" b="1" u="sng" dirty="0">
              <a:solidFill>
                <a:srgbClr val="00AEEF">
                  <a:lumMod val="50000"/>
                </a:srgbClr>
              </a:solidFill>
            </a:endParaRPr>
          </a:p>
          <a:p>
            <a:endParaRPr lang="pt-PT" sz="2400" b="1" dirty="0">
              <a:solidFill>
                <a:srgbClr val="00AEEF">
                  <a:lumMod val="50000"/>
                </a:srgbClr>
              </a:solidFill>
            </a:endParaRPr>
          </a:p>
          <a:p>
            <a:r>
              <a:rPr lang="pt-PT" sz="2400" b="1" u="sng" dirty="0" smtClean="0">
                <a:solidFill>
                  <a:srgbClr val="00AEEF">
                    <a:lumMod val="50000"/>
                  </a:srgbClr>
                </a:solidFill>
                <a:hlinkClick r:id="rId3"/>
              </a:rPr>
              <a:t>https</a:t>
            </a:r>
            <a:r>
              <a:rPr lang="pt-PT" sz="2400" b="1" u="sng" dirty="0">
                <a:solidFill>
                  <a:srgbClr val="00AEEF">
                    <a:lumMod val="50000"/>
                  </a:srgbClr>
                </a:solidFill>
                <a:hlinkClick r:id="rId3"/>
              </a:rPr>
              <a:t>://</a:t>
            </a:r>
            <a:r>
              <a:rPr lang="pt-PT" sz="2400" b="1" u="sng" dirty="0" smtClean="0">
                <a:solidFill>
                  <a:srgbClr val="00AEEF">
                    <a:lumMod val="50000"/>
                  </a:srgbClr>
                </a:solidFill>
                <a:hlinkClick r:id="rId3"/>
              </a:rPr>
              <a:t>www.facebook.com/internetsegura.pt</a:t>
            </a:r>
            <a:endParaRPr lang="pt-PT" sz="2400" b="1" dirty="0">
              <a:solidFill>
                <a:srgbClr val="00AEEF">
                  <a:lumMod val="50000"/>
                </a:srgbClr>
              </a:solidFill>
            </a:endParaRPr>
          </a:p>
        </p:txBody>
      </p:sp>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642" y="2214725"/>
            <a:ext cx="1098311" cy="1098311"/>
          </a:xfrm>
          <a:prstGeom prst="rect">
            <a:avLst/>
          </a:prstGeom>
        </p:spPr>
      </p:pic>
      <p:pic>
        <p:nvPicPr>
          <p:cNvPr id="16" name="Imagem 15"/>
          <p:cNvPicPr/>
          <p:nvPr/>
        </p:nvPicPr>
        <p:blipFill>
          <a:blip r:embed="rId5" cstate="print">
            <a:extLst>
              <a:ext uri="{28A0092B-C50C-407E-A947-70E740481C1C}">
                <a14:useLocalDpi xmlns:a14="http://schemas.microsoft.com/office/drawing/2010/main" val="0"/>
              </a:ext>
            </a:extLst>
          </a:blip>
          <a:stretch>
            <a:fillRect/>
          </a:stretch>
        </p:blipFill>
        <p:spPr>
          <a:xfrm>
            <a:off x="1279642" y="1444297"/>
            <a:ext cx="1098311" cy="635236"/>
          </a:xfrm>
          <a:prstGeom prst="rect">
            <a:avLst/>
          </a:prstGeom>
        </p:spPr>
      </p:pic>
      <p:sp>
        <p:nvSpPr>
          <p:cNvPr id="18" name="CaixaDeTexto 17"/>
          <p:cNvSpPr txBox="1"/>
          <p:nvPr/>
        </p:nvSpPr>
        <p:spPr>
          <a:xfrm>
            <a:off x="712412" y="3632533"/>
            <a:ext cx="10716757" cy="707886"/>
          </a:xfrm>
          <a:prstGeom prst="rect">
            <a:avLst/>
          </a:prstGeom>
          <a:noFill/>
        </p:spPr>
        <p:txBody>
          <a:bodyPr wrap="square" rtlCol="0">
            <a:spAutoFit/>
          </a:bodyPr>
          <a:lstStyle/>
          <a:p>
            <a:pPr algn="ctr"/>
            <a:r>
              <a:rPr lang="pt-PT" sz="4000" spc="-100" dirty="0" smtClean="0">
                <a:gradFill>
                  <a:gsLst>
                    <a:gs pos="0">
                      <a:srgbClr val="FBFBFB"/>
                    </a:gs>
                    <a:gs pos="100000">
                      <a:srgbClr val="FBFBFB"/>
                    </a:gs>
                  </a:gsLst>
                  <a:lin ang="5400000" scaled="0"/>
                </a:gradFill>
                <a:latin typeface="Segoe UI Light" pitchFamily="34" charset="0"/>
              </a:rPr>
              <a:t>PARCEIROS</a:t>
            </a:r>
            <a:endParaRPr lang="pt-PT" sz="4000" spc="-100" dirty="0">
              <a:gradFill>
                <a:gsLst>
                  <a:gs pos="0">
                    <a:srgbClr val="FBFBFB"/>
                  </a:gs>
                  <a:gs pos="100000">
                    <a:srgbClr val="FBFBFB"/>
                  </a:gs>
                </a:gsLst>
                <a:lin ang="5400000" scaled="0"/>
              </a:gradFill>
              <a:latin typeface="Segoe UI Light" pitchFamily="34" charset="0"/>
            </a:endParaRPr>
          </a:p>
        </p:txBody>
      </p:sp>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5577" y="5684729"/>
            <a:ext cx="4109045" cy="504000"/>
          </a:xfrm>
          <a:prstGeom prst="rect">
            <a:avLst/>
          </a:prstGeom>
        </p:spPr>
      </p:pic>
      <p:pic>
        <p:nvPicPr>
          <p:cNvPr id="13" name="Image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5790" y="4568254"/>
            <a:ext cx="1905000" cy="805783"/>
          </a:xfrm>
          <a:prstGeom prst="rect">
            <a:avLst/>
          </a:prstGeom>
        </p:spPr>
      </p:pic>
      <p:pic>
        <p:nvPicPr>
          <p:cNvPr id="19" name="Imagem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0792" y="4568254"/>
            <a:ext cx="828000" cy="828000"/>
          </a:xfrm>
          <a:prstGeom prst="rect">
            <a:avLst/>
          </a:prstGeom>
        </p:spPr>
      </p:pic>
      <p:pic>
        <p:nvPicPr>
          <p:cNvPr id="20" name="Imagem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4985" y="4589854"/>
            <a:ext cx="2199273" cy="806400"/>
          </a:xfrm>
          <a:prstGeom prst="rect">
            <a:avLst/>
          </a:prstGeom>
        </p:spPr>
      </p:pic>
    </p:spTree>
    <p:extLst>
      <p:ext uri="{BB962C8B-B14F-4D97-AF65-F5344CB8AC3E}">
        <p14:creationId xmlns:p14="http://schemas.microsoft.com/office/powerpoint/2010/main" val="285558222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923330"/>
          </a:xfrm>
          <a:prstGeom prst="rect">
            <a:avLst/>
          </a:prstGeom>
          <a:noFill/>
        </p:spPr>
        <p:txBody>
          <a:bodyPr wrap="square" rtlCol="0">
            <a:spAutoFit/>
          </a:bodyPr>
          <a:lstStyle/>
          <a:p>
            <a:r>
              <a:rPr lang="pt-PT" sz="5400" spc="-100" dirty="0" smtClean="0">
                <a:gradFill>
                  <a:gsLst>
                    <a:gs pos="0">
                      <a:srgbClr val="FBFBFB"/>
                    </a:gs>
                    <a:gs pos="100000">
                      <a:srgbClr val="FBFBFB"/>
                    </a:gs>
                  </a:gsLst>
                  <a:lin ang="5400000" scaled="0"/>
                </a:gradFill>
                <a:latin typeface="Segoe UI Light" pitchFamily="34" charset="0"/>
              </a:rPr>
              <a:t>Uma experiência recente …</a:t>
            </a:r>
            <a:endParaRPr lang="pt-PT" sz="5400" spc="-100" dirty="0">
              <a:gradFill>
                <a:gsLst>
                  <a:gs pos="0">
                    <a:srgbClr val="FBFBFB"/>
                  </a:gs>
                  <a:gs pos="100000">
                    <a:srgbClr val="FBFBFB"/>
                  </a:gs>
                </a:gsLst>
                <a:lin ang="5400000" scaled="0"/>
              </a:gradFill>
              <a:latin typeface="Segoe UI Light" pitchFamily="34" charset="0"/>
            </a:endParaRPr>
          </a:p>
        </p:txBody>
      </p:sp>
      <p:pic>
        <p:nvPicPr>
          <p:cNvPr id="3" name="OUTRO OLHAR - Perigo nas redes sociai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55916" y="1336743"/>
            <a:ext cx="7076991" cy="5194122"/>
          </a:xfrm>
          <a:prstGeom prst="rect">
            <a:avLst/>
          </a:prstGeom>
        </p:spPr>
      </p:pic>
      <p:pic>
        <p:nvPicPr>
          <p:cNvPr id="8" name="Picture 2" descr="C:\Users\i-amarto\Pictures\Logos internet segura\logointernet_segu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1142" y="5625197"/>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52283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98028" y="2542441"/>
            <a:ext cx="11087994" cy="830997"/>
          </a:xfrm>
          <a:prstGeom prst="rect">
            <a:avLst/>
          </a:prstGeom>
        </p:spPr>
        <p:txBody>
          <a:bodyPr anchor="ct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100000">
                      <a:schemeClr val="tx1">
                        <a:lumMod val="65000"/>
                        <a:lumOff val="35000"/>
                      </a:schemeClr>
                    </a:gs>
                  </a:gsLst>
                  <a:lin ang="5400000" scaled="0"/>
                  <a:tileRect/>
                </a:gradFill>
                <a:effectLst/>
                <a:latin typeface="+mj-lt"/>
                <a:ea typeface="+mn-ea"/>
                <a:cs typeface="Arial" charset="0"/>
              </a:defRPr>
            </a:lvl1pPr>
          </a:lstStyle>
          <a:p>
            <a:endParaRPr lang="en-US" sz="8800" dirty="0">
              <a:gradFill>
                <a:gsLst>
                  <a:gs pos="96667">
                    <a:srgbClr val="FFFFFF"/>
                  </a:gs>
                  <a:gs pos="90000">
                    <a:srgbClr val="FFFFFF"/>
                  </a:gs>
                </a:gsLst>
                <a:lin ang="5400000" scaled="0"/>
              </a:gradFill>
            </a:endParaRPr>
          </a:p>
        </p:txBody>
      </p:sp>
      <p:sp>
        <p:nvSpPr>
          <p:cNvPr id="21" name="CaixaDeTexto 20"/>
          <p:cNvSpPr txBox="1"/>
          <p:nvPr/>
        </p:nvSpPr>
        <p:spPr>
          <a:xfrm>
            <a:off x="469577" y="455218"/>
            <a:ext cx="11719248" cy="1569660"/>
          </a:xfrm>
          <a:prstGeom prst="rect">
            <a:avLst/>
          </a:prstGeom>
          <a:noFill/>
        </p:spPr>
        <p:txBody>
          <a:bodyPr wrap="square" rtlCol="0">
            <a:spAutoFit/>
          </a:bodyPr>
          <a:lstStyle/>
          <a:p>
            <a:r>
              <a:rPr lang="pt-PT" sz="4800" spc="-100" dirty="0" smtClean="0">
                <a:gradFill>
                  <a:gsLst>
                    <a:gs pos="0">
                      <a:srgbClr val="FBFBFB"/>
                    </a:gs>
                    <a:gs pos="100000">
                      <a:srgbClr val="FBFBFB"/>
                    </a:gs>
                  </a:gsLst>
                  <a:lin ang="5400000" scaled="0"/>
                </a:gradFill>
                <a:latin typeface="Segoe UI Light" pitchFamily="34" charset="0"/>
              </a:rPr>
              <a:t>Afasta-te de conteúdos impróprios! E caso encontres conteúdos ilegais – denuncia-os!</a:t>
            </a:r>
            <a:endParaRPr lang="pt-PT" sz="4800" spc="-100" dirty="0">
              <a:gradFill>
                <a:gsLst>
                  <a:gs pos="0">
                    <a:srgbClr val="FBFBFB"/>
                  </a:gs>
                  <a:gs pos="100000">
                    <a:srgbClr val="FBFBFB"/>
                  </a:gs>
                </a:gsLst>
                <a:lin ang="5400000" scaled="0"/>
              </a:gradFill>
              <a:latin typeface="Segoe UI Light" pitchFamily="34" charset="0"/>
            </a:endParaRPr>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78" y="2957939"/>
            <a:ext cx="9813868" cy="23385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i-amarto\Pictures\Logos internet segura\logointernet_segu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1142" y="5625197"/>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4430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ixaDeTexto 19"/>
          <p:cNvSpPr txBox="1"/>
          <p:nvPr/>
        </p:nvSpPr>
        <p:spPr>
          <a:xfrm>
            <a:off x="450915" y="238144"/>
            <a:ext cx="11775232" cy="1323439"/>
          </a:xfrm>
          <a:prstGeom prst="rect">
            <a:avLst/>
          </a:prstGeom>
          <a:noFill/>
        </p:spPr>
        <p:txBody>
          <a:bodyPr wrap="square" rtlCol="0">
            <a:spAutoFit/>
          </a:bodyPr>
          <a:lstStyle/>
          <a:p>
            <a:pPr lvl="0"/>
            <a:r>
              <a:rPr lang="pt-PT" sz="4000" b="1" spc="-100" dirty="0" smtClean="0">
                <a:gradFill>
                  <a:gsLst>
                    <a:gs pos="0">
                      <a:srgbClr val="FBFBFB"/>
                    </a:gs>
                    <a:gs pos="100000">
                      <a:srgbClr val="FBFBFB"/>
                    </a:gs>
                  </a:gsLst>
                  <a:lin ang="5400000" scaled="0"/>
                </a:gradFill>
                <a:latin typeface="Segoe UI Light" pitchFamily="34" charset="0"/>
              </a:rPr>
              <a:t>Se te sentires ameaçado…pede ajuda. Se conheceres alguém que se sinta ameaçado ajuda-o!</a:t>
            </a:r>
            <a:endParaRPr lang="pt-PT" sz="4000" b="1" spc="-100" dirty="0">
              <a:gradFill>
                <a:gsLst>
                  <a:gs pos="0">
                    <a:srgbClr val="FBFBFB"/>
                  </a:gs>
                  <a:gs pos="100000">
                    <a:srgbClr val="FBFBFB"/>
                  </a:gs>
                </a:gsLst>
                <a:lin ang="5400000" scaled="0"/>
              </a:gradFill>
              <a:latin typeface="Segoe UI Light" pitchFamily="34" charset="0"/>
            </a:endParaRPr>
          </a:p>
        </p:txBody>
      </p:sp>
      <p:pic>
        <p:nvPicPr>
          <p:cNvPr id="6146" name="Picture 2" descr="F:\Imagens Filmes 16_01_2012\bullying2.JPG"/>
          <p:cNvPicPr>
            <a:picLocks noChangeAspect="1" noChangeArrowheads="1"/>
          </p:cNvPicPr>
          <p:nvPr/>
        </p:nvPicPr>
        <p:blipFill>
          <a:blip r:embed="rId3"/>
          <a:srcRect/>
          <a:stretch>
            <a:fillRect/>
          </a:stretch>
        </p:blipFill>
        <p:spPr bwMode="auto">
          <a:xfrm>
            <a:off x="463820" y="2015412"/>
            <a:ext cx="7222545" cy="3621113"/>
          </a:xfrm>
          <a:prstGeom prst="rect">
            <a:avLst/>
          </a:prstGeom>
          <a:noFill/>
        </p:spPr>
      </p:pic>
      <p:pic>
        <p:nvPicPr>
          <p:cNvPr id="15" name="Imagem 14" descr="Imagem68.jpg"/>
          <p:cNvPicPr>
            <a:picLocks noChangeAspect="1"/>
          </p:cNvPicPr>
          <p:nvPr/>
        </p:nvPicPr>
        <p:blipFill>
          <a:blip r:embed="rId4"/>
          <a:srcRect r="13900"/>
          <a:stretch>
            <a:fillRect/>
          </a:stretch>
        </p:blipFill>
        <p:spPr>
          <a:xfrm>
            <a:off x="8376760" y="1774436"/>
            <a:ext cx="3326307" cy="3862089"/>
          </a:xfrm>
          <a:prstGeom prst="rect">
            <a:avLst/>
          </a:prstGeom>
        </p:spPr>
      </p:pic>
      <p:sp>
        <p:nvSpPr>
          <p:cNvPr id="16" name="Chamada rectangular 15"/>
          <p:cNvSpPr/>
          <p:nvPr/>
        </p:nvSpPr>
        <p:spPr bwMode="auto">
          <a:xfrm>
            <a:off x="10430021" y="4138769"/>
            <a:ext cx="1336431" cy="900332"/>
          </a:xfrm>
          <a:prstGeom prst="wedgeRectCallout">
            <a:avLst>
              <a:gd name="adj1" fmla="val -26475"/>
              <a:gd name="adj2" fmla="val -70151"/>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pc="-50" dirty="0" smtClean="0">
                <a:solidFill>
                  <a:schemeClr val="bg1"/>
                </a:solidFill>
                <a:latin typeface="Segoe UI" pitchFamily="34" charset="0"/>
                <a:ea typeface="Segoe UI" pitchFamily="34" charset="0"/>
                <a:cs typeface="Segoe UI" pitchFamily="34" charset="0"/>
              </a:rPr>
              <a:t>Detesto-te! Não vales nada!</a:t>
            </a:r>
          </a:p>
        </p:txBody>
      </p:sp>
      <p:pic>
        <p:nvPicPr>
          <p:cNvPr id="11" name="Picture 2" descr="C:\Users\i-amarto\Pictures\Logos internet segura\logointernet_segu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5968"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bwMode="auto">
          <a:xfrm>
            <a:off x="712412" y="5952931"/>
            <a:ext cx="6714755" cy="6562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z="3200"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CYBERBULLYING</a:t>
            </a:r>
            <a:endParaRPr lang="pt-PT" sz="3200" b="1"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8917681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54A6"/>
        </a:solidFill>
        <a:effectLst/>
      </p:bgPr>
    </p:bg>
    <p:spTree>
      <p:nvGrpSpPr>
        <p:cNvPr id="1" name=""/>
        <p:cNvGrpSpPr/>
        <p:nvPr/>
      </p:nvGrpSpPr>
      <p:grpSpPr>
        <a:xfrm>
          <a:off x="0" y="0"/>
          <a:ext cx="0" cy="0"/>
          <a:chOff x="0" y="0"/>
          <a:chExt cx="0" cy="0"/>
        </a:xfrm>
      </p:grpSpPr>
      <p:sp>
        <p:nvSpPr>
          <p:cNvPr id="2" name="Marcador de Posição do Texto 1"/>
          <p:cNvSpPr>
            <a:spLocks noGrp="1"/>
          </p:cNvSpPr>
          <p:nvPr>
            <p:ph type="body" sz="quarter" idx="10"/>
          </p:nvPr>
        </p:nvSpPr>
        <p:spPr>
          <a:xfrm>
            <a:off x="557010" y="367378"/>
            <a:ext cx="11228440" cy="609398"/>
          </a:xfrm>
        </p:spPr>
        <p:txBody>
          <a:bodyPr/>
          <a:lstStyle/>
          <a:p>
            <a:r>
              <a:rPr lang="pt-PT" sz="4400" b="1" dirty="0" smtClean="0">
                <a:solidFill>
                  <a:schemeClr val="tx1"/>
                </a:solidFill>
              </a:rPr>
              <a:t>O QUE FAZER?</a:t>
            </a:r>
            <a:endParaRPr lang="pt-PT" sz="4400" b="1" dirty="0">
              <a:solidFill>
                <a:schemeClr val="tx1"/>
              </a:solidFill>
            </a:endParaRPr>
          </a:p>
        </p:txBody>
      </p:sp>
      <p:sp>
        <p:nvSpPr>
          <p:cNvPr id="3" name="Marcador de Posição do Texto 2"/>
          <p:cNvSpPr>
            <a:spLocks noGrp="1"/>
          </p:cNvSpPr>
          <p:nvPr>
            <p:ph type="body" sz="quarter" idx="11"/>
          </p:nvPr>
        </p:nvSpPr>
        <p:spPr>
          <a:xfrm>
            <a:off x="464605" y="1210074"/>
            <a:ext cx="11167960" cy="5022914"/>
          </a:xfrm>
        </p:spPr>
        <p:txBody>
          <a:bodyPr/>
          <a:lstStyle/>
          <a:p>
            <a:pPr marL="457200" indent="-457200">
              <a:buFont typeface="Arial" pitchFamily="34" charset="0"/>
              <a:buChar char="•"/>
            </a:pPr>
            <a:r>
              <a:rPr lang="pt-PT" dirty="0" smtClean="0"/>
              <a:t>Reunir todas </a:t>
            </a:r>
            <a:r>
              <a:rPr lang="pt-PT" dirty="0"/>
              <a:t>as evidências que </a:t>
            </a:r>
            <a:r>
              <a:rPr lang="pt-PT" dirty="0" smtClean="0"/>
              <a:t>tivermos, </a:t>
            </a:r>
            <a:r>
              <a:rPr lang="pt-PT" dirty="0"/>
              <a:t>entre as quais o endereço de contato do facebook, horas a que foram efetuadas as </a:t>
            </a:r>
            <a:r>
              <a:rPr lang="pt-PT" dirty="0" smtClean="0"/>
              <a:t>filmagens ou que houve contacto com </a:t>
            </a:r>
            <a:r>
              <a:rPr lang="pt-PT" dirty="0"/>
              <a:t>vista a uma possível apresentação de queixa, à Polícia Judiciária através dum dos seguintes números</a:t>
            </a:r>
            <a:r>
              <a:rPr lang="pt-PT" dirty="0" smtClean="0"/>
              <a:t>:</a:t>
            </a:r>
          </a:p>
          <a:p>
            <a:pPr marL="457200" indent="-457200">
              <a:buFont typeface="Arial" pitchFamily="34" charset="0"/>
              <a:buChar char="•"/>
            </a:pPr>
            <a:endParaRPr lang="pt-PT" dirty="0"/>
          </a:p>
          <a:p>
            <a:r>
              <a:rPr lang="pt-PT" dirty="0"/>
              <a:t>- Piquete LVT 213 574 566;</a:t>
            </a:r>
          </a:p>
          <a:p>
            <a:r>
              <a:rPr lang="pt-PT" dirty="0"/>
              <a:t>- Piquete Norte 225 088 644;</a:t>
            </a:r>
          </a:p>
          <a:p>
            <a:r>
              <a:rPr lang="pt-PT" dirty="0"/>
              <a:t>- Piquete Centro 239 828 130;</a:t>
            </a:r>
          </a:p>
          <a:p>
            <a:r>
              <a:rPr lang="pt-PT" dirty="0"/>
              <a:t>- Piquete Sul 289 884 522;</a:t>
            </a:r>
          </a:p>
          <a:p>
            <a:endParaRPr lang="pt-PT" dirty="0"/>
          </a:p>
        </p:txBody>
      </p:sp>
      <p:pic>
        <p:nvPicPr>
          <p:cNvPr id="4" name="Picture 2" descr="C:\Users\i-amarto\Pictures\Logos internet segura\logointernet_segu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1142" y="5625197"/>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07454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54A6"/>
        </a:solidFill>
        <a:effectLst/>
      </p:bgPr>
    </p:bg>
    <p:spTree>
      <p:nvGrpSpPr>
        <p:cNvPr id="1" name=""/>
        <p:cNvGrpSpPr/>
        <p:nvPr/>
      </p:nvGrpSpPr>
      <p:grpSpPr>
        <a:xfrm>
          <a:off x="0" y="0"/>
          <a:ext cx="0" cy="0"/>
          <a:chOff x="0" y="0"/>
          <a:chExt cx="0" cy="0"/>
        </a:xfrm>
      </p:grpSpPr>
      <p:sp>
        <p:nvSpPr>
          <p:cNvPr id="2" name="Marcador de Posição do Texto 1"/>
          <p:cNvSpPr>
            <a:spLocks noGrp="1"/>
          </p:cNvSpPr>
          <p:nvPr>
            <p:ph type="body" sz="quarter" idx="10"/>
          </p:nvPr>
        </p:nvSpPr>
        <p:spPr>
          <a:xfrm>
            <a:off x="494103" y="256916"/>
            <a:ext cx="11228440" cy="1329595"/>
          </a:xfrm>
        </p:spPr>
        <p:txBody>
          <a:bodyPr/>
          <a:lstStyle/>
          <a:p>
            <a:r>
              <a:rPr lang="pt-PT" sz="4800" b="1" dirty="0" smtClean="0"/>
              <a:t>Passos para uma melhor internet. Todos nós devemos</a:t>
            </a:r>
            <a:endParaRPr lang="pt-PT" sz="4800" b="1" dirty="0"/>
          </a:p>
        </p:txBody>
      </p:sp>
      <p:sp>
        <p:nvSpPr>
          <p:cNvPr id="3" name="Marcador de Posição do Texto 2"/>
          <p:cNvSpPr>
            <a:spLocks noGrp="1"/>
          </p:cNvSpPr>
          <p:nvPr>
            <p:ph type="body" sz="quarter" idx="11"/>
          </p:nvPr>
        </p:nvSpPr>
        <p:spPr>
          <a:xfrm>
            <a:off x="438117" y="1632962"/>
            <a:ext cx="11523727" cy="4678204"/>
          </a:xfrm>
        </p:spPr>
        <p:txBody>
          <a:bodyPr/>
          <a:lstStyle/>
          <a:p>
            <a:pPr marL="514350" indent="-514350">
              <a:buFont typeface="+mj-lt"/>
              <a:buAutoNum type="arabicPeriod"/>
            </a:pPr>
            <a:endParaRPr lang="pt-PT" dirty="0" smtClean="0"/>
          </a:p>
          <a:p>
            <a:pPr marL="514350" indent="-514350">
              <a:buFont typeface="+mj-lt"/>
              <a:buAutoNum type="arabicPeriod"/>
            </a:pPr>
            <a:r>
              <a:rPr lang="pt-PT" dirty="0" smtClean="0"/>
              <a:t>Ser ativos na denuncia de conteúdos ilegais</a:t>
            </a:r>
          </a:p>
          <a:p>
            <a:pPr marL="514350" indent="-514350">
              <a:buFont typeface="+mj-lt"/>
              <a:buAutoNum type="arabicPeriod"/>
            </a:pPr>
            <a:r>
              <a:rPr lang="pt-PT" dirty="0" smtClean="0"/>
              <a:t>Estar informado</a:t>
            </a:r>
          </a:p>
          <a:p>
            <a:pPr marL="514350" indent="-514350">
              <a:buFont typeface="+mj-lt"/>
              <a:buAutoNum type="arabicPeriod"/>
            </a:pPr>
            <a:r>
              <a:rPr lang="pt-PT" dirty="0" smtClean="0"/>
              <a:t>Ter espirito de cidadania – fazer voluntariado</a:t>
            </a:r>
          </a:p>
          <a:p>
            <a:pPr marL="514350" indent="-514350">
              <a:buFont typeface="+mj-lt"/>
              <a:buAutoNum type="arabicPeriod"/>
            </a:pPr>
            <a:r>
              <a:rPr lang="pt-PT" dirty="0" smtClean="0"/>
              <a:t>Ser disseminadores junto de amigos mais novos, familiares e outras crianças</a:t>
            </a:r>
          </a:p>
          <a:p>
            <a:pPr marL="514350" indent="-514350">
              <a:buFont typeface="+mj-lt"/>
              <a:buAutoNum type="arabicPeriod"/>
            </a:pPr>
            <a:r>
              <a:rPr lang="pt-PT" dirty="0" smtClean="0"/>
              <a:t>Respeitar e ser respeitado</a:t>
            </a:r>
          </a:p>
          <a:p>
            <a:pPr marL="514350" indent="-514350">
              <a:buFont typeface="+mj-lt"/>
              <a:buAutoNum type="arabicPeriod"/>
            </a:pPr>
            <a:r>
              <a:rPr lang="pt-PT" dirty="0" smtClean="0"/>
              <a:t>Ser criativos na utilização da Internet</a:t>
            </a:r>
          </a:p>
          <a:p>
            <a:pPr marL="457200" indent="-457200">
              <a:buFontTx/>
              <a:buChar char="-"/>
            </a:pPr>
            <a:endParaRPr lang="pt-PT" dirty="0"/>
          </a:p>
        </p:txBody>
      </p:sp>
      <p:pic>
        <p:nvPicPr>
          <p:cNvPr id="4" name="Picture 2" descr="C:\Users\i-amarto\Pictures\Logos internet segura\logointernet_segu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1142" y="5625197"/>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38158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CaixaDeTexto 6"/>
          <p:cNvSpPr txBox="1"/>
          <p:nvPr/>
        </p:nvSpPr>
        <p:spPr>
          <a:xfrm>
            <a:off x="2159000" y="2420888"/>
            <a:ext cx="7774839" cy="2185214"/>
          </a:xfrm>
          <a:prstGeom prst="rect">
            <a:avLst/>
          </a:prstGeom>
          <a:noFill/>
        </p:spPr>
        <p:txBody>
          <a:bodyPr wrap="square" rtlCol="0">
            <a:spAutoFit/>
          </a:bodyPr>
          <a:lstStyle/>
          <a:p>
            <a:pPr lvl="0" algn="ctr"/>
            <a:r>
              <a:rPr lang="pt-PT" sz="8800" dirty="0" smtClean="0">
                <a:solidFill>
                  <a:prstClr val="white"/>
                </a:solidFill>
                <a:latin typeface="Segoe UI Semibold" pitchFamily="34" charset="0"/>
                <a:ea typeface="Segoe UI" pitchFamily="34" charset="0"/>
                <a:cs typeface="Segoe UI" pitchFamily="34" charset="0"/>
              </a:rPr>
              <a:t>Obrigado!</a:t>
            </a:r>
          </a:p>
          <a:p>
            <a:pPr lvl="0" algn="ctr"/>
            <a:r>
              <a:rPr lang="pt-PT" sz="4400" dirty="0" smtClean="0">
                <a:solidFill>
                  <a:prstClr val="white"/>
                </a:solidFill>
                <a:latin typeface="Segoe UI Semibold" pitchFamily="34" charset="0"/>
                <a:ea typeface="Segoe UI" pitchFamily="34" charset="0"/>
                <a:cs typeface="Segoe UI" pitchFamily="34" charset="0"/>
              </a:rPr>
              <a:t>Vamos a dúvidas?</a:t>
            </a:r>
            <a:endParaRPr lang="pt-PT" sz="4400" dirty="0">
              <a:solidFill>
                <a:prstClr val="white"/>
              </a:solidFill>
              <a:latin typeface="Segoe UI Semibold" pitchFamily="34" charset="0"/>
              <a:ea typeface="Segoe UI" pitchFamily="34" charset="0"/>
              <a:cs typeface="Segoe UI"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265" y="5916639"/>
            <a:ext cx="1361639" cy="510614"/>
          </a:xfrm>
          <a:prstGeom prst="rect">
            <a:avLst/>
          </a:prstGeom>
        </p:spPr>
      </p:pic>
      <p:pic>
        <p:nvPicPr>
          <p:cNvPr id="11" name="Picture 2" descr="C:\Users\Antonio Tavares\Desktop\Logos MSFT Janeiro 2013\MSFT_logo_rgb_W-Wh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848" y="5594253"/>
            <a:ext cx="3176270" cy="116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76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98206" y="1681316"/>
            <a:ext cx="11282517" cy="3288889"/>
          </a:xfrm>
        </p:spPr>
        <p:txBody>
          <a:bodyPr>
            <a:normAutofit/>
          </a:bodyPr>
          <a:lstStyle/>
          <a:p>
            <a:r>
              <a:rPr lang="pt-PT" sz="1800" dirty="0" smtClean="0"/>
              <a:t>Da responsabilidade da DGE (Direcção geral da Educação), o </a:t>
            </a:r>
            <a:r>
              <a:rPr lang="pt-PT" sz="1800" dirty="0" err="1" smtClean="0"/>
              <a:t>SeguraNet</a:t>
            </a:r>
            <a:r>
              <a:rPr lang="pt-PT" sz="1800" dirty="0" smtClean="0"/>
              <a:t> é o “Braço armado” para a sensibilização, do Centro Internet Segura junto das escolas e da comunidade escolar</a:t>
            </a:r>
          </a:p>
          <a:p>
            <a:r>
              <a:rPr lang="pt-PT" sz="2800" dirty="0" smtClean="0"/>
              <a:t>O seu objectivo é a promoção </a:t>
            </a:r>
            <a:r>
              <a:rPr lang="pt-PT" sz="2800" dirty="0"/>
              <a:t>da navegação crítica, consciente e segura, na Internet, </a:t>
            </a:r>
            <a:endParaRPr lang="pt-PT" sz="2800" dirty="0" smtClean="0"/>
          </a:p>
          <a:p>
            <a:r>
              <a:rPr lang="pt-PT" sz="2800" dirty="0" smtClean="0"/>
              <a:t>O </a:t>
            </a:r>
            <a:r>
              <a:rPr lang="pt-PT" sz="2800" dirty="0"/>
              <a:t>lema </a:t>
            </a:r>
            <a:r>
              <a:rPr lang="pt-PT" sz="2800" dirty="0" smtClean="0"/>
              <a:t>é </a:t>
            </a:r>
            <a:r>
              <a:rPr lang="pt-PT" sz="2800" b="1" i="1" dirty="0" smtClean="0"/>
              <a:t>"Tu </a:t>
            </a:r>
            <a:r>
              <a:rPr lang="pt-PT" sz="2800" b="1" i="1" dirty="0"/>
              <a:t>decides por onde vais."</a:t>
            </a:r>
            <a:r>
              <a:rPr lang="pt-PT" u="sng" dirty="0"/>
              <a:t/>
            </a:r>
            <a:br>
              <a:rPr lang="pt-PT" u="sng" dirty="0"/>
            </a:br>
            <a:endParaRPr lang="pt-PT" dirty="0"/>
          </a:p>
          <a:p>
            <a:endParaRPr lang="pt-PT" dirty="0"/>
          </a:p>
        </p:txBody>
      </p:sp>
      <p:cxnSp>
        <p:nvCxnSpPr>
          <p:cNvPr id="8" name="Conexão recta 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511" y="112366"/>
            <a:ext cx="1618733" cy="134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5105108" y="383458"/>
            <a:ext cx="6371304" cy="615553"/>
          </a:xfrm>
          <a:prstGeom prst="rect">
            <a:avLst/>
          </a:prstGeom>
          <a:noFill/>
        </p:spPr>
        <p:txBody>
          <a:bodyPr wrap="square" lIns="0" tIns="0" rIns="0" bIns="0" rtlCol="0">
            <a:spAutoFit/>
          </a:bodyPr>
          <a:lstStyle/>
          <a:p>
            <a:pPr algn="r"/>
            <a:r>
              <a:rPr lang="pt-PT" sz="4000" dirty="0">
                <a:gradFill>
                  <a:gsLst>
                    <a:gs pos="0">
                      <a:srgbClr val="FFFFFF"/>
                    </a:gs>
                    <a:gs pos="86000">
                      <a:srgbClr val="FFFFFF"/>
                    </a:gs>
                  </a:gsLst>
                  <a:lin ang="5400000" scaled="0"/>
                </a:gradFill>
                <a:latin typeface="Segoe UI Light" pitchFamily="34" charset="0"/>
              </a:rPr>
              <a:t>http://www.seguranet.pt</a:t>
            </a:r>
            <a:endParaRPr lang="pt-PT" sz="4000" dirty="0" smtClean="0">
              <a:gradFill>
                <a:gsLst>
                  <a:gs pos="0">
                    <a:srgbClr val="FFFFFF"/>
                  </a:gs>
                  <a:gs pos="86000">
                    <a:srgbClr val="FFFFFF"/>
                  </a:gs>
                </a:gsLst>
                <a:lin ang="5400000" scaled="0"/>
              </a:gradFill>
              <a:latin typeface="Segoe UI Light" pitchFamily="34" charset="0"/>
            </a:endParaRPr>
          </a:p>
        </p:txBody>
      </p:sp>
      <p:sp>
        <p:nvSpPr>
          <p:cNvPr id="3" name="CaixaDeTexto 2"/>
          <p:cNvSpPr txBox="1"/>
          <p:nvPr/>
        </p:nvSpPr>
        <p:spPr>
          <a:xfrm>
            <a:off x="250723" y="4852219"/>
            <a:ext cx="11665974" cy="1107996"/>
          </a:xfrm>
          <a:prstGeom prst="rect">
            <a:avLst/>
          </a:prstGeom>
          <a:noFill/>
        </p:spPr>
        <p:txBody>
          <a:bodyPr wrap="square" lIns="0" tIns="0" rIns="0" bIns="0" rtlCol="0">
            <a:spAutoFit/>
          </a:bodyPr>
          <a:lstStyle/>
          <a:p>
            <a:pPr algn="r"/>
            <a:r>
              <a:rPr lang="pt-PT" sz="2400" b="1" dirty="0" smtClean="0">
                <a:gradFill>
                  <a:gsLst>
                    <a:gs pos="0">
                      <a:srgbClr val="FFFFFF"/>
                    </a:gs>
                    <a:gs pos="86000">
                      <a:srgbClr val="FFFFFF"/>
                    </a:gs>
                  </a:gsLst>
                  <a:lin ang="5400000" scaled="0"/>
                </a:gradFill>
                <a:latin typeface="Segoe UI Light" pitchFamily="34" charset="0"/>
              </a:rPr>
              <a:t>O </a:t>
            </a:r>
            <a:r>
              <a:rPr lang="pt-PT" sz="2400" b="1" dirty="0" err="1" smtClean="0">
                <a:gradFill>
                  <a:gsLst>
                    <a:gs pos="0">
                      <a:srgbClr val="FFFFFF"/>
                    </a:gs>
                    <a:gs pos="86000">
                      <a:srgbClr val="FFFFFF"/>
                    </a:gs>
                  </a:gsLst>
                  <a:lin ang="5400000" scaled="0"/>
                </a:gradFill>
                <a:latin typeface="Segoe UI Light" pitchFamily="34" charset="0"/>
              </a:rPr>
              <a:t>SeguraNet</a:t>
            </a:r>
            <a:r>
              <a:rPr lang="pt-PT" sz="2400" b="1" dirty="0" smtClean="0">
                <a:gradFill>
                  <a:gsLst>
                    <a:gs pos="0">
                      <a:srgbClr val="FFFFFF"/>
                    </a:gs>
                    <a:gs pos="86000">
                      <a:srgbClr val="FFFFFF"/>
                    </a:gs>
                  </a:gsLst>
                  <a:lin ang="5400000" scaled="0"/>
                </a:gradFill>
                <a:latin typeface="Segoe UI Light" pitchFamily="34" charset="0"/>
              </a:rPr>
              <a:t> tem 2 tipos de actividades. Os desafios e os concursos para as escolas e também para os alunos e os seus encarregados de educação. Paralelamente o </a:t>
            </a:r>
            <a:r>
              <a:rPr lang="pt-PT" sz="2400" b="1" dirty="0" err="1" smtClean="0">
                <a:gradFill>
                  <a:gsLst>
                    <a:gs pos="0">
                      <a:srgbClr val="FFFFFF"/>
                    </a:gs>
                    <a:gs pos="86000">
                      <a:srgbClr val="FFFFFF"/>
                    </a:gs>
                  </a:gsLst>
                  <a:lin ang="5400000" scaled="0"/>
                </a:gradFill>
                <a:latin typeface="Segoe UI Light" pitchFamily="34" charset="0"/>
              </a:rPr>
              <a:t>SeguraNet</a:t>
            </a:r>
            <a:r>
              <a:rPr lang="pt-PT" sz="2400" b="1" dirty="0" smtClean="0">
                <a:gradFill>
                  <a:gsLst>
                    <a:gs pos="0">
                      <a:srgbClr val="FFFFFF"/>
                    </a:gs>
                    <a:gs pos="86000">
                      <a:srgbClr val="FFFFFF"/>
                    </a:gs>
                  </a:gsLst>
                  <a:lin ang="5400000" scaled="0"/>
                </a:gradFill>
                <a:latin typeface="Segoe UI Light" pitchFamily="34" charset="0"/>
              </a:rPr>
              <a:t> faz formação em segurança na Internet para professores, monitores e educadores.</a:t>
            </a:r>
          </a:p>
        </p:txBody>
      </p:sp>
      <p:pic>
        <p:nvPicPr>
          <p:cNvPr id="7" name="Picture 2" descr="C:\Users\i-amarto\Pictures\Logos internet segura\logointernet_segu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2788" y="6179933"/>
            <a:ext cx="1363909" cy="51183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465" y="6188729"/>
            <a:ext cx="4109045" cy="504000"/>
          </a:xfrm>
          <a:prstGeom prst="rect">
            <a:avLst/>
          </a:prstGeom>
        </p:spPr>
      </p:pic>
    </p:spTree>
    <p:extLst>
      <p:ext uri="{BB962C8B-B14F-4D97-AF65-F5344CB8AC3E}">
        <p14:creationId xmlns:p14="http://schemas.microsoft.com/office/powerpoint/2010/main" val="142338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1445343"/>
            <a:ext cx="12188825" cy="1061884"/>
          </a:xfrm>
        </p:spPr>
        <p:txBody>
          <a:bodyPr>
            <a:normAutofit lnSpcReduction="10000"/>
          </a:bodyPr>
          <a:lstStyle/>
          <a:p>
            <a:r>
              <a:rPr lang="pt-PT" sz="2800" b="1" dirty="0" smtClean="0">
                <a:solidFill>
                  <a:schemeClr val="bg1"/>
                </a:solidFill>
              </a:rPr>
              <a:t>Sabias que podes ter aconselhamento directo para as tuas dúvidas e apoio psicológico caso necessites?</a:t>
            </a:r>
          </a:p>
          <a:p>
            <a:endParaRPr lang="pt-PT" dirty="0"/>
          </a:p>
        </p:txBody>
      </p:sp>
      <p:pic>
        <p:nvPicPr>
          <p:cNvPr id="5" name="Imagem 5"/>
          <p:cNvPicPr>
            <a:picLocks noChangeAspect="1"/>
          </p:cNvPicPr>
          <p:nvPr/>
        </p:nvPicPr>
        <p:blipFill rotWithShape="1">
          <a:blip r:embed="rId2">
            <a:extLst>
              <a:ext uri="{28A0092B-C50C-407E-A947-70E740481C1C}">
                <a14:useLocalDpi xmlns:a14="http://schemas.microsoft.com/office/drawing/2010/main" val="0"/>
              </a:ext>
            </a:extLst>
          </a:blip>
          <a:srcRect l="6020" t="5541" r="7819" b="11684"/>
          <a:stretch/>
        </p:blipFill>
        <p:spPr>
          <a:xfrm>
            <a:off x="711512" y="4198035"/>
            <a:ext cx="5374577" cy="2579555"/>
          </a:xfrm>
          <a:prstGeom prst="rect">
            <a:avLst/>
          </a:prstGeom>
        </p:spPr>
      </p:pic>
      <p:sp>
        <p:nvSpPr>
          <p:cNvPr id="2" name="CaixaDeTexto 1"/>
          <p:cNvSpPr txBox="1"/>
          <p:nvPr/>
        </p:nvSpPr>
        <p:spPr>
          <a:xfrm>
            <a:off x="335273" y="2597024"/>
            <a:ext cx="11853552" cy="1200329"/>
          </a:xfrm>
          <a:prstGeom prst="rect">
            <a:avLst/>
          </a:prstGeom>
          <a:noFill/>
        </p:spPr>
        <p:txBody>
          <a:bodyPr wrap="square" rtlCol="0">
            <a:spAutoFit/>
          </a:bodyPr>
          <a:lstStyle/>
          <a:p>
            <a:r>
              <a:rPr lang="pt-PT" b="1" dirty="0" smtClean="0">
                <a:solidFill>
                  <a:srgbClr val="FFFFFF"/>
                </a:solidFill>
                <a:latin typeface="Candara" pitchFamily="34" charset="0"/>
              </a:rPr>
              <a:t>A linha ajuda é coordenada pelo IPDJ e tem como OBJECTIVO </a:t>
            </a:r>
            <a:r>
              <a:rPr lang="pt-PT" b="1" dirty="0">
                <a:solidFill>
                  <a:srgbClr val="FFFFFF"/>
                </a:solidFill>
                <a:latin typeface="Candara" pitchFamily="34" charset="0"/>
              </a:rPr>
              <a:t>- Esclarecer crianças, jovens, educadores e a comunidade em geral sobre questões relacionadas com o uso de tecnologias em linha, promovendo a adopção de práticas seguras de presença e de navegação online</a:t>
            </a:r>
          </a:p>
          <a:p>
            <a:endParaRPr lang="pt-PT" dirty="0">
              <a:solidFill>
                <a:srgbClr val="FFFFFF"/>
              </a:solidFill>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701" y="4198034"/>
            <a:ext cx="3352929" cy="2579555"/>
          </a:xfrm>
          <a:prstGeom prst="rect">
            <a:avLst/>
          </a:prstGeom>
        </p:spPr>
      </p:pic>
      <p:cxnSp>
        <p:nvCxnSpPr>
          <p:cNvPr id="8" name="Conexão recta 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1" descr="C:\Users\nuno.moreira\Pictures\logo linha ajuda.png"/>
          <p:cNvPicPr>
            <a:picLocks noChangeAspect="1" noChangeArrowheads="1"/>
          </p:cNvPicPr>
          <p:nvPr/>
        </p:nvPicPr>
        <p:blipFill>
          <a:blip r:embed="rId4" cstate="print"/>
          <a:srcRect/>
          <a:stretch>
            <a:fillRect/>
          </a:stretch>
        </p:blipFill>
        <p:spPr bwMode="auto">
          <a:xfrm>
            <a:off x="335273" y="157108"/>
            <a:ext cx="2631312" cy="1115216"/>
          </a:xfrm>
          <a:prstGeom prst="rect">
            <a:avLst/>
          </a:prstGeom>
          <a:noFill/>
        </p:spPr>
      </p:pic>
    </p:spTree>
    <p:extLst>
      <p:ext uri="{BB962C8B-B14F-4D97-AF65-F5344CB8AC3E}">
        <p14:creationId xmlns:p14="http://schemas.microsoft.com/office/powerpoint/2010/main" val="353498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98028" y="2420450"/>
            <a:ext cx="11087994" cy="1126148"/>
          </a:xfrm>
          <a:prstGeom prst="rect">
            <a:avLst/>
          </a:prstGeom>
        </p:spPr>
        <p:txBody>
          <a:bodyPr anchor="ct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100000">
                      <a:schemeClr val="tx1">
                        <a:lumMod val="65000"/>
                        <a:lumOff val="35000"/>
                      </a:schemeClr>
                    </a:gs>
                  </a:gsLst>
                  <a:lin ang="5400000" scaled="0"/>
                  <a:tileRect/>
                </a:gradFill>
                <a:effectLst/>
                <a:latin typeface="+mj-lt"/>
                <a:ea typeface="+mn-ea"/>
                <a:cs typeface="Arial" charset="0"/>
              </a:defRPr>
            </a:lvl1pPr>
          </a:lstStyle>
          <a:p>
            <a:endParaRPr sz="8800">
              <a:gradFill>
                <a:gsLst>
                  <a:gs pos="96667">
                    <a:srgbClr val="FFFFFF"/>
                  </a:gs>
                  <a:gs pos="90000">
                    <a:srgbClr val="FFFFFF"/>
                  </a:gs>
                </a:gsLst>
                <a:lin ang="5400000" scaled="0"/>
              </a:gradFill>
            </a:endParaRPr>
          </a:p>
        </p:txBody>
      </p:sp>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aixaDeTexto 1"/>
          <p:cNvSpPr txBox="1"/>
          <p:nvPr/>
        </p:nvSpPr>
        <p:spPr>
          <a:xfrm>
            <a:off x="498028" y="1887794"/>
            <a:ext cx="10978384" cy="3354765"/>
          </a:xfrm>
          <a:prstGeom prst="rect">
            <a:avLst/>
          </a:prstGeom>
          <a:noFill/>
        </p:spPr>
        <p:txBody>
          <a:bodyPr wrap="square" lIns="0" tIns="0" rIns="0" bIns="0" rtlCol="0">
            <a:spAutoFit/>
          </a:bodyPr>
          <a:lstStyle/>
          <a:p>
            <a:r>
              <a:rPr lang="pt-PT" sz="3600" b="1" dirty="0">
                <a:solidFill>
                  <a:srgbClr val="FF0000"/>
                </a:solidFill>
                <a:latin typeface="Candara" pitchFamily="34" charset="0"/>
              </a:rPr>
              <a:t>No site ou por E-MAIL de forma anónima</a:t>
            </a:r>
          </a:p>
          <a:p>
            <a:pPr algn="just"/>
            <a:r>
              <a:rPr lang="pt-PT" sz="2800" dirty="0">
                <a:solidFill>
                  <a:srgbClr val="000000"/>
                </a:solidFill>
                <a:latin typeface="Candara" pitchFamily="34" charset="0"/>
              </a:rPr>
              <a:t>SABIAS QUE...em caso de encontrares um site com conteúdos ilegais (pedofilia, racismo, pornografia infantil) podes denunciá-los na Linha Alerta do Centro Internet Segura em </a:t>
            </a:r>
            <a:r>
              <a:rPr lang="pt-PT" sz="2800" dirty="0" smtClean="0">
                <a:solidFill>
                  <a:srgbClr val="000000"/>
                </a:solidFill>
                <a:latin typeface="Candara" pitchFamily="34" charset="0"/>
              </a:rPr>
              <a:t>www.linhaalerta.internetsegura.pt</a:t>
            </a:r>
            <a:r>
              <a:rPr lang="pt-PT" sz="2800" dirty="0">
                <a:solidFill>
                  <a:srgbClr val="000000"/>
                </a:solidFill>
                <a:latin typeface="Candara" pitchFamily="34" charset="0"/>
              </a:rPr>
              <a:t>/, </a:t>
            </a:r>
            <a:r>
              <a:rPr lang="pt-PT" sz="2800" dirty="0" smtClean="0">
                <a:solidFill>
                  <a:srgbClr val="000000"/>
                </a:solidFill>
                <a:latin typeface="Candara" pitchFamily="34" charset="0"/>
              </a:rPr>
              <a:t>bastando introduzires </a:t>
            </a:r>
            <a:r>
              <a:rPr lang="pt-PT" sz="2800" dirty="0">
                <a:solidFill>
                  <a:srgbClr val="000000"/>
                </a:solidFill>
                <a:latin typeface="Candara" pitchFamily="34" charset="0"/>
              </a:rPr>
              <a:t>o endereço na caixa fornecida para o efeito? Quando </a:t>
            </a:r>
            <a:r>
              <a:rPr lang="pt-PT" sz="2800" dirty="0" smtClean="0">
                <a:solidFill>
                  <a:srgbClr val="000000"/>
                </a:solidFill>
                <a:latin typeface="Candara" pitchFamily="34" charset="0"/>
              </a:rPr>
              <a:t>achares </a:t>
            </a:r>
            <a:r>
              <a:rPr lang="pt-PT" sz="2800" dirty="0">
                <a:solidFill>
                  <a:srgbClr val="000000"/>
                </a:solidFill>
                <a:latin typeface="Candara" pitchFamily="34" charset="0"/>
              </a:rPr>
              <a:t>necessário não </a:t>
            </a:r>
            <a:r>
              <a:rPr lang="pt-PT" sz="2800" dirty="0" smtClean="0">
                <a:solidFill>
                  <a:srgbClr val="000000"/>
                </a:solidFill>
                <a:latin typeface="Candara" pitchFamily="34" charset="0"/>
              </a:rPr>
              <a:t>hesites </a:t>
            </a:r>
            <a:r>
              <a:rPr lang="pt-PT" sz="2800" dirty="0">
                <a:solidFill>
                  <a:srgbClr val="000000"/>
                </a:solidFill>
                <a:latin typeface="Candara" pitchFamily="34" charset="0"/>
              </a:rPr>
              <a:t>em denunciar, </a:t>
            </a:r>
            <a:r>
              <a:rPr lang="pt-PT" sz="2800" dirty="0" smtClean="0">
                <a:solidFill>
                  <a:srgbClr val="000000"/>
                </a:solidFill>
                <a:latin typeface="Candara" pitchFamily="34" charset="0"/>
              </a:rPr>
              <a:t>estarás </a:t>
            </a:r>
            <a:r>
              <a:rPr lang="pt-PT" sz="2800" dirty="0">
                <a:solidFill>
                  <a:srgbClr val="000000"/>
                </a:solidFill>
                <a:latin typeface="Candara" pitchFamily="34" charset="0"/>
              </a:rPr>
              <a:t>a ajudar todos!</a:t>
            </a:r>
          </a:p>
          <a:p>
            <a:endParaRPr lang="pt-PT" sz="1400" dirty="0" err="1" smtClean="0">
              <a:gradFill>
                <a:gsLst>
                  <a:gs pos="0">
                    <a:srgbClr val="FFFFFF"/>
                  </a:gs>
                  <a:gs pos="86000">
                    <a:srgbClr val="FFFFFF"/>
                  </a:gs>
                </a:gsLst>
                <a:lin ang="5400000" scaled="0"/>
              </a:gradFill>
              <a:latin typeface="Segoe UI Light"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028" y="311379"/>
            <a:ext cx="3986532" cy="123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929" y="6100299"/>
            <a:ext cx="1190484" cy="520054"/>
          </a:xfrm>
          <a:prstGeom prst="rect">
            <a:avLst/>
          </a:prstGeom>
        </p:spPr>
      </p:pic>
      <p:pic>
        <p:nvPicPr>
          <p:cNvPr id="8" name="Picture 2" descr="C:\Users\i-amarto\Pictures\Logos internet segura\logointernet_segu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858" y="6134760"/>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8855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xão recta 12"/>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759655" y="338046"/>
            <a:ext cx="10353822" cy="923330"/>
          </a:xfrm>
          <a:prstGeom prst="rect">
            <a:avLst/>
          </a:prstGeom>
          <a:noFill/>
        </p:spPr>
        <p:txBody>
          <a:bodyPr wrap="square" rtlCol="0">
            <a:spAutoFit/>
          </a:bodyPr>
          <a:lstStyle/>
          <a:p>
            <a:pPr lvl="0"/>
            <a:r>
              <a:rPr lang="pt-PT" sz="5400" spc="-100" smtClean="0">
                <a:gradFill>
                  <a:gsLst>
                    <a:gs pos="0">
                      <a:srgbClr val="FBFBFB"/>
                    </a:gs>
                    <a:gs pos="100000">
                      <a:srgbClr val="FBFBFB"/>
                    </a:gs>
                  </a:gsLst>
                  <a:lin ang="5400000" scaled="0"/>
                </a:gradFill>
                <a:latin typeface="Segoe UI Light" pitchFamily="34" charset="0"/>
              </a:rPr>
              <a:t>Dia da </a:t>
            </a:r>
            <a:r>
              <a:rPr lang="pt-PT" sz="5400" spc="-100" dirty="0" smtClean="0">
                <a:gradFill>
                  <a:gsLst>
                    <a:gs pos="0">
                      <a:srgbClr val="FBFBFB"/>
                    </a:gs>
                    <a:gs pos="100000">
                      <a:srgbClr val="FBFBFB"/>
                    </a:gs>
                  </a:gsLst>
                  <a:lin ang="5400000" scaled="0"/>
                </a:gradFill>
                <a:latin typeface="Segoe UI Light" pitchFamily="34" charset="0"/>
              </a:rPr>
              <a:t>Internet Segura</a:t>
            </a:r>
            <a:endParaRPr lang="pt-PT" sz="5400" spc="-100" dirty="0">
              <a:gradFill>
                <a:gsLst>
                  <a:gs pos="0">
                    <a:srgbClr val="FBFBFB"/>
                  </a:gs>
                  <a:gs pos="100000">
                    <a:srgbClr val="FBFBFB"/>
                  </a:gs>
                </a:gsLst>
                <a:lin ang="5400000" scaled="0"/>
              </a:gradFill>
              <a:latin typeface="Segoe UI Light" pitchFamily="34" charset="0"/>
            </a:endParaRPr>
          </a:p>
        </p:txBody>
      </p:sp>
      <p:sp>
        <p:nvSpPr>
          <p:cNvPr id="9" name="CaixaDeTexto 8"/>
          <p:cNvSpPr txBox="1"/>
          <p:nvPr/>
        </p:nvSpPr>
        <p:spPr>
          <a:xfrm>
            <a:off x="996973" y="3474627"/>
            <a:ext cx="10194878" cy="2800767"/>
          </a:xfrm>
          <a:prstGeom prst="rect">
            <a:avLst/>
          </a:prstGeom>
          <a:noFill/>
        </p:spPr>
        <p:txBody>
          <a:bodyPr wrap="square" rtlCol="0">
            <a:spAutoFit/>
          </a:bodyPr>
          <a:lstStyle/>
          <a:p>
            <a:pPr lvl="0" algn="ctr"/>
            <a:r>
              <a:rPr lang="pt-PT" sz="4000" spc="-100" dirty="0" smtClean="0">
                <a:gradFill>
                  <a:gsLst>
                    <a:gs pos="0">
                      <a:srgbClr val="FBFBFB"/>
                    </a:gs>
                    <a:gs pos="100000">
                      <a:srgbClr val="FBFBFB"/>
                    </a:gs>
                  </a:gsLst>
                  <a:lin ang="5400000" scaled="0"/>
                </a:gradFill>
                <a:latin typeface="Segoe UI Light" pitchFamily="34" charset="0"/>
              </a:rPr>
              <a:t>Promover o uso seguro e responsável da Internet.</a:t>
            </a:r>
          </a:p>
          <a:p>
            <a:pPr lvl="0" algn="ctr"/>
            <a:r>
              <a:rPr lang="pt-PT" sz="4000" spc="-100" dirty="0" smtClean="0">
                <a:gradFill>
                  <a:gsLst>
                    <a:gs pos="0">
                      <a:srgbClr val="FBFBFB"/>
                    </a:gs>
                    <a:gs pos="100000">
                      <a:srgbClr val="FBFBFB"/>
                    </a:gs>
                  </a:gsLst>
                  <a:lin ang="5400000" scaled="0"/>
                </a:gradFill>
                <a:latin typeface="Segoe UI Light" pitchFamily="34" charset="0"/>
              </a:rPr>
              <a:t>2013 – lema: Navega, mas com respeito</a:t>
            </a:r>
          </a:p>
          <a:p>
            <a:pPr lvl="0" algn="ctr"/>
            <a:r>
              <a:rPr lang="pt-PT" sz="4800" b="1" spc="-100" dirty="0" smtClean="0">
                <a:solidFill>
                  <a:schemeClr val="accent2">
                    <a:lumMod val="40000"/>
                    <a:lumOff val="60000"/>
                  </a:schemeClr>
                </a:solidFill>
                <a:latin typeface="Segoe UI Light" pitchFamily="34" charset="0"/>
              </a:rPr>
              <a:t>2014 -  lema: Vamos criar uma melhor Internet Juntos</a:t>
            </a:r>
            <a:endParaRPr lang="pt-PT" sz="4800" b="1" spc="-100" dirty="0">
              <a:solidFill>
                <a:schemeClr val="accent2">
                  <a:lumMod val="40000"/>
                  <a:lumOff val="60000"/>
                </a:schemeClr>
              </a:solidFill>
              <a:latin typeface="Segoe UI Light"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73" y="1978926"/>
            <a:ext cx="11165385" cy="142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i-amarto\Pictures\Logos internet segura\logointernet_segu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2827" y="5567546"/>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809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p:cNvPicPr>
            <a:picLocks noChangeAspect="1" noChangeArrowheads="1"/>
          </p:cNvPicPr>
          <p:nvPr/>
        </p:nvPicPr>
        <p:blipFill>
          <a:blip r:embed="rId3"/>
          <a:srcRect/>
          <a:stretch>
            <a:fillRect/>
          </a:stretch>
        </p:blipFill>
        <p:spPr bwMode="auto">
          <a:xfrm>
            <a:off x="2532690" y="1863628"/>
            <a:ext cx="7123445" cy="4097041"/>
          </a:xfrm>
          <a:prstGeom prst="rect">
            <a:avLst/>
          </a:prstGeom>
          <a:noFill/>
          <a:ln w="9525">
            <a:noFill/>
            <a:miter lim="800000"/>
            <a:headEnd/>
            <a:tailEnd/>
          </a:ln>
          <a:effectLst/>
        </p:spPr>
      </p:pic>
      <p:cxnSp>
        <p:nvCxnSpPr>
          <p:cNvPr id="9" name="Conexão recta 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O mundo na ponta dos dedos…</a:t>
            </a:r>
            <a:endParaRPr lang="pt-PT" sz="5400" spc="-100" dirty="0">
              <a:gradFill>
                <a:gsLst>
                  <a:gs pos="0">
                    <a:srgbClr val="FBFBFB"/>
                  </a:gs>
                  <a:gs pos="100000">
                    <a:srgbClr val="FBFBFB"/>
                  </a:gs>
                </a:gsLst>
                <a:lin ang="5400000" scaled="0"/>
              </a:gradFill>
              <a:latin typeface="Segoe UI Light" pitchFamily="34" charset="0"/>
            </a:endParaRPr>
          </a:p>
        </p:txBody>
      </p:sp>
      <p:sp>
        <p:nvSpPr>
          <p:cNvPr id="7"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1" name="Picture 2" descr="\\esfb\Sistema\Profs\Tavares\Ambiente de trabalho\NetSegura2012\logo_dia_segurança_internet.png"/>
          <p:cNvPicPr>
            <a:picLocks noChangeAspect="1" noChangeArrowheads="1"/>
          </p:cNvPicPr>
          <p:nvPr/>
        </p:nvPicPr>
        <p:blipFill>
          <a:blip r:embed="rId4"/>
          <a:srcRect/>
          <a:stretch>
            <a:fillRect/>
          </a:stretch>
        </p:blipFill>
        <p:spPr bwMode="auto">
          <a:xfrm>
            <a:off x="11265878" y="211017"/>
            <a:ext cx="704608" cy="967434"/>
          </a:xfrm>
          <a:prstGeom prst="rect">
            <a:avLst/>
          </a:prstGeom>
          <a:noFill/>
        </p:spPr>
      </p:pic>
      <p:pic>
        <p:nvPicPr>
          <p:cNvPr id="1035" name="Picture 11" descr="C:\Users\sandra\AppData\Local\Microsoft\Windows\Temporary Internet Files\Low\Content.IE5\S8BI592X\MC900434778[1].PNG"/>
          <p:cNvPicPr>
            <a:picLocks noChangeAspect="1" noChangeArrowheads="1"/>
          </p:cNvPicPr>
          <p:nvPr/>
        </p:nvPicPr>
        <p:blipFill>
          <a:blip r:embed="rId5"/>
          <a:srcRect/>
          <a:stretch>
            <a:fillRect/>
          </a:stretch>
        </p:blipFill>
        <p:spPr bwMode="auto">
          <a:xfrm>
            <a:off x="2600699" y="4558352"/>
            <a:ext cx="1405719" cy="1405719"/>
          </a:xfrm>
          <a:prstGeom prst="rect">
            <a:avLst/>
          </a:prstGeom>
          <a:noFill/>
        </p:spPr>
      </p:pic>
      <p:pic>
        <p:nvPicPr>
          <p:cNvPr id="1036" name="Picture 12" descr="C:\Users\sandra\AppData\Local\Microsoft\Windows\Temporary Internet Files\Low\Content.IE5\6CV8ZHTN\MC900434783[1].PNG"/>
          <p:cNvPicPr>
            <a:picLocks noChangeAspect="1" noChangeArrowheads="1"/>
          </p:cNvPicPr>
          <p:nvPr/>
        </p:nvPicPr>
        <p:blipFill>
          <a:blip r:embed="rId6"/>
          <a:srcRect/>
          <a:stretch>
            <a:fillRect/>
          </a:stretch>
        </p:blipFill>
        <p:spPr bwMode="auto">
          <a:xfrm>
            <a:off x="4675157" y="2279176"/>
            <a:ext cx="1037230" cy="1037230"/>
          </a:xfrm>
          <a:prstGeom prst="rect">
            <a:avLst/>
          </a:prstGeom>
          <a:noFill/>
        </p:spPr>
      </p:pic>
      <p:pic>
        <p:nvPicPr>
          <p:cNvPr id="1037" name="Picture 13" descr="C:\Users\sandra\AppData\Local\Microsoft\Windows\Temporary Internet Files\Low\Content.IE5\RL3QH8A5\MC900431569[1].PNG"/>
          <p:cNvPicPr>
            <a:picLocks noChangeAspect="1" noChangeArrowheads="1"/>
          </p:cNvPicPr>
          <p:nvPr/>
        </p:nvPicPr>
        <p:blipFill>
          <a:blip r:embed="rId7"/>
          <a:srcRect/>
          <a:stretch>
            <a:fillRect/>
          </a:stretch>
        </p:blipFill>
        <p:spPr bwMode="auto">
          <a:xfrm>
            <a:off x="4609769" y="4244478"/>
            <a:ext cx="1640418" cy="1651354"/>
          </a:xfrm>
          <a:prstGeom prst="rect">
            <a:avLst/>
          </a:prstGeom>
          <a:noFill/>
        </p:spPr>
      </p:pic>
      <p:pic>
        <p:nvPicPr>
          <p:cNvPr id="1040" name="Picture 16" descr="C:\Users\sandra\AppData\Local\Microsoft\Windows\Temporary Internet Files\Low\Content.IE5\VB8GNERI\MC900434810[1].PNG"/>
          <p:cNvPicPr>
            <a:picLocks noChangeAspect="1" noChangeArrowheads="1"/>
          </p:cNvPicPr>
          <p:nvPr/>
        </p:nvPicPr>
        <p:blipFill>
          <a:blip r:embed="rId8"/>
          <a:srcRect/>
          <a:stretch>
            <a:fillRect/>
          </a:stretch>
        </p:blipFill>
        <p:spPr bwMode="auto">
          <a:xfrm>
            <a:off x="5057296" y="3480179"/>
            <a:ext cx="849459" cy="849459"/>
          </a:xfrm>
          <a:prstGeom prst="rect">
            <a:avLst/>
          </a:prstGeom>
          <a:noFill/>
        </p:spPr>
      </p:pic>
      <p:pic>
        <p:nvPicPr>
          <p:cNvPr id="1041" name="Picture 17" descr="C:\Users\sandra\AppData\Local\Microsoft\Windows\Temporary Internet Files\Low\Content.IE5\93EX4S4V\MC900431536[1].PNG"/>
          <p:cNvPicPr>
            <a:picLocks noChangeAspect="1" noChangeArrowheads="1"/>
          </p:cNvPicPr>
          <p:nvPr/>
        </p:nvPicPr>
        <p:blipFill>
          <a:blip r:embed="rId9"/>
          <a:srcRect/>
          <a:stretch>
            <a:fillRect/>
          </a:stretch>
        </p:blipFill>
        <p:spPr bwMode="auto">
          <a:xfrm>
            <a:off x="3639811" y="3289110"/>
            <a:ext cx="985415" cy="968991"/>
          </a:xfrm>
          <a:prstGeom prst="rect">
            <a:avLst/>
          </a:prstGeom>
          <a:noFill/>
        </p:spPr>
      </p:pic>
      <p:pic>
        <p:nvPicPr>
          <p:cNvPr id="1042" name="Picture 18" descr="C:\Users\sandra\AppData\Local\Microsoft\Windows\Temporary Internet Files\Low\Content.IE5\LRYF7WQ4\MC900434871[1].PNG"/>
          <p:cNvPicPr>
            <a:picLocks noChangeAspect="1" noChangeArrowheads="1"/>
          </p:cNvPicPr>
          <p:nvPr/>
        </p:nvPicPr>
        <p:blipFill>
          <a:blip r:embed="rId10"/>
          <a:srcRect/>
          <a:stretch>
            <a:fillRect/>
          </a:stretch>
        </p:blipFill>
        <p:spPr bwMode="auto">
          <a:xfrm>
            <a:off x="5893250" y="2115403"/>
            <a:ext cx="736836" cy="736836"/>
          </a:xfrm>
          <a:prstGeom prst="rect">
            <a:avLst/>
          </a:prstGeom>
          <a:noFill/>
        </p:spPr>
      </p:pic>
      <p:pic>
        <p:nvPicPr>
          <p:cNvPr id="1043" name="Picture 19" descr="C:\Users\sandra\AppData\Local\Microsoft\Windows\Temporary Internet Files\Low\Content.IE5\VB8GNERI\MC900441766[1].PNG"/>
          <p:cNvPicPr>
            <a:picLocks noChangeAspect="1" noChangeArrowheads="1"/>
          </p:cNvPicPr>
          <p:nvPr/>
        </p:nvPicPr>
        <p:blipFill>
          <a:blip r:embed="rId11"/>
          <a:srcRect/>
          <a:stretch>
            <a:fillRect/>
          </a:stretch>
        </p:blipFill>
        <p:spPr bwMode="auto">
          <a:xfrm>
            <a:off x="2894012" y="1992572"/>
            <a:ext cx="1224887" cy="1224887"/>
          </a:xfrm>
          <a:prstGeom prst="rect">
            <a:avLst/>
          </a:prstGeom>
          <a:noFill/>
        </p:spPr>
      </p:pic>
      <p:pic>
        <p:nvPicPr>
          <p:cNvPr id="1045" name="Picture 21" descr="http://araguaia.ufmt.br/curso/CURSOS_AVANCADOS/INTERNET_AVANCADA/images/cap4-img1.jpg"/>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2625821" y="3495183"/>
            <a:ext cx="963542" cy="642362"/>
          </a:xfrm>
          <a:prstGeom prst="rect">
            <a:avLst/>
          </a:prstGeom>
          <a:noFill/>
        </p:spPr>
      </p:pic>
      <p:pic>
        <p:nvPicPr>
          <p:cNvPr id="1048" name="Picture 24" descr="C:\Users\sandra\AppData\Local\Microsoft\Windows\Temporary Internet Files\Low\Content.IE5\DH7PFR25\MC900439835[1].PNG"/>
          <p:cNvPicPr>
            <a:picLocks noChangeAspect="1" noChangeArrowheads="1"/>
          </p:cNvPicPr>
          <p:nvPr/>
        </p:nvPicPr>
        <p:blipFill>
          <a:blip r:embed="rId13"/>
          <a:srcRect/>
          <a:stretch>
            <a:fillRect/>
          </a:stretch>
        </p:blipFill>
        <p:spPr bwMode="auto">
          <a:xfrm rot="936800" flipH="1">
            <a:off x="7769374" y="4042629"/>
            <a:ext cx="1983154" cy="1983154"/>
          </a:xfrm>
          <a:prstGeom prst="rect">
            <a:avLst/>
          </a:prstGeom>
          <a:noFill/>
        </p:spPr>
      </p:pic>
      <p:pic>
        <p:nvPicPr>
          <p:cNvPr id="17" name="Picture 2" descr="C:\Users\i-amarto\Pictures\Logos internet segura\logointernet_segura.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82816" y="5550111"/>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46324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xão recta 12"/>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75965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Sentes-te seguro na Internet?</a:t>
            </a:r>
            <a:endParaRPr lang="pt-PT" sz="5400" spc="-100" dirty="0">
              <a:gradFill>
                <a:gsLst>
                  <a:gs pos="0">
                    <a:srgbClr val="FBFBFB"/>
                  </a:gs>
                  <a:gs pos="100000">
                    <a:srgbClr val="FBFBFB"/>
                  </a:gs>
                </a:gsLst>
                <a:lin ang="5400000" scaled="0"/>
              </a:gradFill>
              <a:latin typeface="Segoe UI Light" pitchFamily="34" charset="0"/>
            </a:endParaRPr>
          </a:p>
        </p:txBody>
      </p:sp>
      <p:pic>
        <p:nvPicPr>
          <p:cNvPr id="3" name="Trust Trailer (PT) _ Perigo Online (PT).avi">
            <a:hlinkClick r:id="" action="ppaction://media"/>
          </p:cNvPr>
          <p:cNvPicPr>
            <a:picLocks noChangeAspect="1"/>
          </p:cNvPicPr>
          <p:nvPr>
            <a:videoFile r:link="rId1"/>
            <p:extLst>
              <p:ext uri="{DAA4B4D4-6D71-4841-9C94-3DE7FCFB9230}">
                <p14:media xmlns:p14="http://schemas.microsoft.com/office/powerpoint/2010/main" r:embed="rId2">
                  <p14:trim st="7750" end="6837.0204"/>
                </p14:media>
              </p:ext>
            </p:extLst>
          </p:nvPr>
        </p:nvPicPr>
        <p:blipFill>
          <a:blip r:embed="rId5"/>
          <a:stretch>
            <a:fillRect/>
          </a:stretch>
        </p:blipFill>
        <p:spPr>
          <a:xfrm>
            <a:off x="2418985" y="1261376"/>
            <a:ext cx="6651274" cy="4988457"/>
          </a:xfrm>
          <a:prstGeom prst="rect">
            <a:avLst/>
          </a:prstGeom>
        </p:spPr>
      </p:pic>
      <p:sp>
        <p:nvSpPr>
          <p:cNvPr id="8" name="CaixaDeTexto 7"/>
          <p:cNvSpPr txBox="1"/>
          <p:nvPr/>
        </p:nvSpPr>
        <p:spPr>
          <a:xfrm>
            <a:off x="4678882" y="6612104"/>
            <a:ext cx="2940244" cy="153888"/>
          </a:xfrm>
          <a:prstGeom prst="rect">
            <a:avLst/>
          </a:prstGeom>
          <a:noFill/>
        </p:spPr>
        <p:txBody>
          <a:bodyPr wrap="square" lIns="0" tIns="0" rIns="0" bIns="0" rtlCol="0">
            <a:spAutoFit/>
          </a:bodyPr>
          <a:lstStyle/>
          <a:p>
            <a:r>
              <a:rPr lang="pt-PT" sz="1000" b="1"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http://www.youtube.com/watch?v=mHVQtc0RPJs</a:t>
            </a:r>
            <a:endParaRPr lang="pt-PT" sz="10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endParaRPr>
          </a:p>
        </p:txBody>
      </p:sp>
      <p:pic>
        <p:nvPicPr>
          <p:cNvPr id="9" name="Picture 2" descr="C:\Users\i-amarto\Pictures\Logos internet segura\logointernet_segu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5816" y="5582415"/>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809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l="6344" t="14304" r="7276" b="11777"/>
          <a:stretch>
            <a:fillRect/>
          </a:stretch>
        </p:blipFill>
        <p:spPr bwMode="auto">
          <a:xfrm>
            <a:off x="2251883" y="2064507"/>
            <a:ext cx="2665008" cy="3420000"/>
          </a:xfrm>
          <a:prstGeom prst="rect">
            <a:avLst/>
          </a:prstGeom>
          <a:ln>
            <a:noFill/>
          </a:ln>
          <a:effectLst>
            <a:outerShdw blurRad="292100" dist="139700" dir="2700000" algn="tl" rotWithShape="0">
              <a:srgbClr val="333333">
                <a:alpha val="65000"/>
              </a:srgbClr>
            </a:outerShdw>
          </a:effectLst>
        </p:spPr>
      </p:pic>
      <p:cxnSp>
        <p:nvCxnSpPr>
          <p:cNvPr id="13" name="Conexão recta 12"/>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759655" y="338046"/>
            <a:ext cx="10353822" cy="769441"/>
          </a:xfrm>
          <a:prstGeom prst="rect">
            <a:avLst/>
          </a:prstGeom>
          <a:noFill/>
        </p:spPr>
        <p:txBody>
          <a:bodyPr wrap="square" rtlCol="0">
            <a:spAutoFit/>
          </a:bodyPr>
          <a:lstStyle/>
          <a:p>
            <a:pPr lvl="0"/>
            <a:r>
              <a:rPr lang="pt-PT" sz="4400" spc="-100" dirty="0" smtClean="0">
                <a:gradFill>
                  <a:gsLst>
                    <a:gs pos="0">
                      <a:srgbClr val="FBFBFB"/>
                    </a:gs>
                    <a:gs pos="100000">
                      <a:srgbClr val="FBFBFB"/>
                    </a:gs>
                  </a:gsLst>
                  <a:lin ang="5400000" scaled="0"/>
                </a:gradFill>
                <a:latin typeface="Segoe UI Light" pitchFamily="34" charset="0"/>
              </a:rPr>
              <a:t>Que riscos? O que sabes?</a:t>
            </a:r>
            <a:endParaRPr lang="pt-PT" sz="4400" spc="-100" dirty="0">
              <a:gradFill>
                <a:gsLst>
                  <a:gs pos="0">
                    <a:srgbClr val="FBFBFB"/>
                  </a:gs>
                  <a:gs pos="100000">
                    <a:srgbClr val="FBFBFB"/>
                  </a:gs>
                </a:gsLst>
                <a:lin ang="5400000" scaled="0"/>
              </a:gradFill>
              <a:latin typeface="Segoe UI Light" pitchFamily="34" charset="0"/>
            </a:endParaRPr>
          </a:p>
        </p:txBody>
      </p:sp>
      <p:pic>
        <p:nvPicPr>
          <p:cNvPr id="15" name="Imagem 14" descr="Imagem1.jpg"/>
          <p:cNvPicPr>
            <a:picLocks noChangeAspect="1"/>
          </p:cNvPicPr>
          <p:nvPr/>
        </p:nvPicPr>
        <p:blipFill>
          <a:blip r:embed="rId4"/>
          <a:stretch>
            <a:fillRect/>
          </a:stretch>
        </p:blipFill>
        <p:spPr>
          <a:xfrm>
            <a:off x="7233318" y="2064507"/>
            <a:ext cx="2665274" cy="3384000"/>
          </a:xfrm>
          <a:prstGeom prst="rect">
            <a:avLst/>
          </a:prstGeom>
          <a:ln>
            <a:noFill/>
          </a:ln>
          <a:effectLst>
            <a:outerShdw blurRad="292100" dist="139700" dir="2700000" algn="tl" rotWithShape="0">
              <a:srgbClr val="333333">
                <a:alpha val="65000"/>
              </a:srgbClr>
            </a:outerShdw>
          </a:effectLst>
        </p:spPr>
      </p:pic>
      <p:sp>
        <p:nvSpPr>
          <p:cNvPr id="16" name="Rectângulo 15"/>
          <p:cNvSpPr/>
          <p:nvPr/>
        </p:nvSpPr>
        <p:spPr>
          <a:xfrm rot="20893441">
            <a:off x="7719912" y="4768694"/>
            <a:ext cx="2284864" cy="523220"/>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Pirataria</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Rectângulo 16"/>
          <p:cNvSpPr/>
          <p:nvPr/>
        </p:nvSpPr>
        <p:spPr>
          <a:xfrm>
            <a:off x="8884937" y="3720241"/>
            <a:ext cx="2374471" cy="523220"/>
          </a:xfrm>
          <a:prstGeom prst="rect">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pt-PT"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Grooming</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Rectângulo 17"/>
          <p:cNvSpPr/>
          <p:nvPr/>
        </p:nvSpPr>
        <p:spPr>
          <a:xfrm rot="20853588">
            <a:off x="61568" y="3916527"/>
            <a:ext cx="3509510" cy="954107"/>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Emails fraudulentos - </a:t>
            </a:r>
            <a:r>
              <a:rPr lang="pt-PT" sz="2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Phishing</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ectângulo 18"/>
          <p:cNvSpPr/>
          <p:nvPr/>
        </p:nvSpPr>
        <p:spPr>
          <a:xfrm>
            <a:off x="4176218" y="4975834"/>
            <a:ext cx="2527111" cy="523220"/>
          </a:xfrm>
          <a:prstGeom prst="rect">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Jogos online</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Rectângulo 19"/>
          <p:cNvSpPr/>
          <p:nvPr/>
        </p:nvSpPr>
        <p:spPr>
          <a:xfrm rot="624739">
            <a:off x="4184585" y="3201285"/>
            <a:ext cx="2522500" cy="523220"/>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Redes sociais</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Rectângulo 20"/>
          <p:cNvSpPr/>
          <p:nvPr/>
        </p:nvSpPr>
        <p:spPr>
          <a:xfrm>
            <a:off x="6400805" y="4279647"/>
            <a:ext cx="1258832" cy="523220"/>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Vírus</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Rectângulo 21"/>
          <p:cNvSpPr/>
          <p:nvPr/>
        </p:nvSpPr>
        <p:spPr>
          <a:xfrm>
            <a:off x="5424482" y="2335295"/>
            <a:ext cx="2748546" cy="523220"/>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Cyberbullying</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Rectângulo 22"/>
          <p:cNvSpPr/>
          <p:nvPr/>
        </p:nvSpPr>
        <p:spPr>
          <a:xfrm rot="471252">
            <a:off x="738563" y="2231116"/>
            <a:ext cx="2046541" cy="523220"/>
          </a:xfrm>
          <a:prstGeom prst="rect">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Predadores</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4" name="Picture 2" descr="C:\Users\i-amarto\Pictures\Logos internet segura\logointernet_segu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9879" y="5619546"/>
            <a:ext cx="1363909" cy="511835"/>
          </a:xfrm>
          <a:prstGeom prst="rect">
            <a:avLst/>
          </a:prstGeom>
          <a:noFill/>
          <a:extLst>
            <a:ext uri="{909E8E84-426E-40DD-AFC4-6F175D3DCCD1}">
              <a14:hiddenFill xmlns:a14="http://schemas.microsoft.com/office/drawing/2010/main">
                <a:solidFill>
                  <a:srgbClr val="FFFFFF"/>
                </a:solidFill>
              </a14:hiddenFill>
            </a:ext>
          </a:extLst>
        </p:spPr>
      </p:pic>
      <p:sp>
        <p:nvSpPr>
          <p:cNvPr id="25" name="Rectângulo 24"/>
          <p:cNvSpPr/>
          <p:nvPr/>
        </p:nvSpPr>
        <p:spPr>
          <a:xfrm>
            <a:off x="1657465" y="5869771"/>
            <a:ext cx="2527111" cy="523220"/>
          </a:xfrm>
          <a:prstGeom prst="rect">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pt-PT"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Troll</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Rectângulo 25"/>
          <p:cNvSpPr/>
          <p:nvPr/>
        </p:nvSpPr>
        <p:spPr>
          <a:xfrm>
            <a:off x="4916891" y="5875463"/>
            <a:ext cx="2527111" cy="523220"/>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Reputação</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25368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Internet_Segura_2012_Modelo">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xml><?xml version="1.0" encoding="utf-8"?>
<a:theme xmlns:a="http://schemas.openxmlformats.org/drawingml/2006/main" name="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 xsi:nil="true"/>
    <Event_x0020_Start_x0020_Date xmlns="2295e2e7-0eeb-498e-8716-217bb2ee6ee3" xsi:nil="tru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Unassigned</TermName>
          <TermId xmlns="http://schemas.microsoft.com/office/infopath/2007/PartnerControls">e51362f4-782c-41a8-bb7b-e0cfc8669933</TermId>
        </TermInfo>
      </Terms>
    </Event1TaxHTField0>
    <MS_x0020_Content_x0020_Owner xmlns="2295e2e7-0eeb-498e-8716-217bb2ee6ee3">
      <UserInfo>
        <DisplayName/>
        <AccountId xsi:nil="true"/>
        <AccountType/>
      </UserInfo>
    </MS_x0020_Content_x0020_Owner>
    <TaxCatchAll xmlns="2295e2e7-0eeb-498e-8716-217bb2ee6ee3">
      <Value>217</Value>
    </TaxCatchAll>
    <Event_x0020_VenueTaxHTField0 xmlns="2295e2e7-0eeb-498e-8716-217bb2ee6ee3">
      <Terms xmlns="http://schemas.microsoft.com/office/infopath/2007/PartnerControls"/>
    </Event_x0020_VenueTaxHTField0>
    <AudienceTaxHTField0 xmlns="c6bb9d19-7926-47a4-9d93-93d54014735c">
      <Terms xmlns="http://schemas.microsoft.com/office/infopath/2007/PartnerControls"/>
    </AudienceTaxHTField0>
    <AverageRating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AD782177ECB24F489B6FFC2D5D3099D1" ma:contentTypeVersion="65" ma:contentTypeDescription="" ma:contentTypeScope="" ma:versionID="47160766eacd36269d2fd65704d81343">
  <xsd:schema xmlns:xsd="http://www.w3.org/2001/XMLSchema" xmlns:xs="http://www.w3.org/2001/XMLSchema" xmlns:p="http://schemas.microsoft.com/office/2006/metadata/properties" xmlns:ns1="http://schemas.microsoft.com/sharepoint/v3" xmlns:ns2="2295e2e7-0eeb-498e-8716-217bb2ee6ee3" xmlns:ns3="c6bb9d19-7926-47a4-9d93-93d54014735c" targetNamespace="http://schemas.microsoft.com/office/2006/metadata/properties" ma:root="true" ma:fieldsID="c832fa291f69295bc0d4e1b83a55794d" ns1:_="" ns2:_="" ns3:_="">
    <xsd:import namespace="http://schemas.microsoft.com/sharepoint/v3"/>
    <xsd:import namespace="2295e2e7-0eeb-498e-8716-217bb2ee6ee3"/>
    <xsd:import namespace="c6bb9d19-7926-47a4-9d93-93d54014735c"/>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element ref="ns1:AverageRating" minOccurs="0"/>
                <xsd:element ref="ns1:Rating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bb9d19-7926-47a4-9d93-93d54014735c"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openxmlformats.org/package/2006/metadata/core-properties"/>
    <ds:schemaRef ds:uri="http://purl.org/dc/dcmitype/"/>
    <ds:schemaRef ds:uri="http://schemas.microsoft.com/office/2006/documentManagement/types"/>
    <ds:schemaRef ds:uri="http://purl.org/dc/terms/"/>
    <ds:schemaRef ds:uri="http://schemas.microsoft.com/office/2006/metadata/properties"/>
    <ds:schemaRef ds:uri="http://purl.org/dc/elements/1.1/"/>
    <ds:schemaRef ds:uri="http://schemas.microsoft.com/office/infopath/2007/PartnerControls"/>
    <ds:schemaRef ds:uri="http://www.w3.org/XML/1998/namespace"/>
    <ds:schemaRef ds:uri="c6bb9d19-7926-47a4-9d93-93d54014735c"/>
    <ds:schemaRef ds:uri="2295e2e7-0eeb-498e-8716-217bb2ee6ee3"/>
    <ds:schemaRef ds:uri="http://schemas.microsoft.com/sharepoint/v3"/>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9253FB22-03E3-4A41-BF56-63A021EAE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95e2e7-0eeb-498e-8716-217bb2ee6ee3"/>
    <ds:schemaRef ds:uri="c6bb9d19-7926-47a4-9d93-93d5401473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Internet_Segura_2012_Modelo</Template>
  <TotalTime>1739</TotalTime>
  <Words>2441</Words>
  <Application>Microsoft Office PowerPoint</Application>
  <PresentationFormat>Personalizados</PresentationFormat>
  <Paragraphs>168</Paragraphs>
  <Slides>25</Slides>
  <Notes>16</Notes>
  <HiddenSlides>0</HiddenSlides>
  <MMClips>3</MMClips>
  <ScaleCrop>false</ScaleCrop>
  <HeadingPairs>
    <vt:vector size="4" baseType="variant">
      <vt:variant>
        <vt:lpstr>Tema</vt:lpstr>
      </vt:variant>
      <vt:variant>
        <vt:i4>2</vt:i4>
      </vt:variant>
      <vt:variant>
        <vt:lpstr>Títulos dos diapositivos</vt:lpstr>
      </vt:variant>
      <vt:variant>
        <vt:i4>25</vt:i4>
      </vt:variant>
    </vt:vector>
  </HeadingPairs>
  <TitlesOfParts>
    <vt:vector size="27" baseType="lpstr">
      <vt:lpstr>Internet_Segura_2012_Modelo</vt:lpstr>
      <vt:lpstr>Metro Template Colored Titles Segoe UI 16x9</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&lt;Content Manager Name Here&gt;</Manager>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Antonio Tavares</dc:creator>
  <cp:lastModifiedBy>Patricia de Carvalho Fialho</cp:lastModifiedBy>
  <cp:revision>271</cp:revision>
  <dcterms:created xsi:type="dcterms:W3CDTF">2012-01-02T22:23:40Z</dcterms:created>
  <dcterms:modified xsi:type="dcterms:W3CDTF">2013-07-16T14:15:20Z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0x010100B88FC3ECA26D1C46B3C4C83281D2EB9C00AD782177ECB24F489B6FFC2D5D3099D1</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