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7609-8073-440C-96D8-354BDA8891B6}" type="datetimeFigureOut">
              <a:rPr lang="pt-PT" smtClean="0"/>
              <a:t>28/06/12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6F819-F76F-4C81-B35F-D1656515B16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080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52983-B80E-447F-A1FA-E64B3A21F85A}" type="slidenum">
              <a:rPr lang="en-GB">
                <a:solidFill>
                  <a:prstClr val="black"/>
                </a:solidFill>
                <a:ea typeface="MS PGothic" pitchFamily="34" charset="-128"/>
              </a:rPr>
              <a:pPr/>
              <a:t>2</a:t>
            </a:fld>
            <a:endParaRPr lang="en-GB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pt-PT" smtClean="0"/>
              <a:t>Clique para editar o estilo do título</a:t>
            </a:r>
          </a:p>
        </p:txBody>
      </p:sp>
      <p:sp>
        <p:nvSpPr>
          <p:cNvPr id="358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pt-PT" smtClean="0"/>
              <a:t>Faça clique para editar o estilo do subtítulo do modelo global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1773238"/>
            <a:ext cx="7989887" cy="1655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886200"/>
            <a:ext cx="730408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61642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616426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Gráfico 2"/>
          <p:cNvSpPr>
            <a:spLocks noGrp="1"/>
          </p:cNvSpPr>
          <p:nvPr>
            <p:ph type="chart" idx="1"/>
          </p:nvPr>
        </p:nvSpPr>
        <p:spPr>
          <a:xfrm>
            <a:off x="2160588" y="1484313"/>
            <a:ext cx="6588125" cy="4940300"/>
          </a:xfrm>
        </p:spPr>
        <p:txBody>
          <a:bodyPr/>
          <a:lstStyle/>
          <a:p>
            <a:pPr lvl="0"/>
            <a:endParaRPr lang="pt-PT" noProof="0" smtClean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theme" Target="../theme/theme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3175" y="0"/>
            <a:ext cx="9144000" cy="1196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308725"/>
            <a:ext cx="9139238" cy="277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-3175" y="1089025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91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588" y="1484313"/>
            <a:ext cx="65881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191250"/>
            <a:ext cx="9139238" cy="692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89025"/>
            <a:ext cx="1727200" cy="58054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727200" y="1117600"/>
            <a:ext cx="252413" cy="57689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215900" y="2647950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215900" y="3990975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215900" y="5335588"/>
            <a:ext cx="1296988" cy="1081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0363" y="4152900"/>
            <a:ext cx="1008062" cy="757238"/>
            <a:chOff x="2483" y="2808"/>
            <a:chExt cx="1328" cy="1060"/>
          </a:xfrm>
        </p:grpSpPr>
        <p:sp>
          <p:nvSpPr>
            <p:cNvPr id="3" name="Freeform 19"/>
            <p:cNvSpPr>
              <a:spLocks/>
            </p:cNvSpPr>
            <p:nvPr/>
          </p:nvSpPr>
          <p:spPr bwMode="auto">
            <a:xfrm>
              <a:off x="2483" y="2808"/>
              <a:ext cx="926" cy="916"/>
            </a:xfrm>
            <a:custGeom>
              <a:avLst/>
              <a:gdLst/>
              <a:ahLst/>
              <a:cxnLst>
                <a:cxn ang="0">
                  <a:pos x="406" y="125"/>
                </a:cxn>
                <a:cxn ang="0">
                  <a:pos x="334" y="401"/>
                </a:cxn>
                <a:cxn ang="0">
                  <a:pos x="56" y="333"/>
                </a:cxn>
                <a:cxn ang="0">
                  <a:pos x="129" y="57"/>
                </a:cxn>
                <a:cxn ang="0">
                  <a:pos x="406" y="125"/>
                </a:cxn>
              </a:cxnLst>
              <a:rect l="0" t="0" r="r" b="b"/>
              <a:pathLst>
                <a:path w="463" h="458">
                  <a:moveTo>
                    <a:pt x="406" y="125"/>
                  </a:moveTo>
                  <a:cubicBezTo>
                    <a:pt x="463" y="220"/>
                    <a:pt x="430" y="343"/>
                    <a:pt x="334" y="401"/>
                  </a:cubicBezTo>
                  <a:cubicBezTo>
                    <a:pt x="237" y="458"/>
                    <a:pt x="113" y="428"/>
                    <a:pt x="56" y="333"/>
                  </a:cubicBezTo>
                  <a:cubicBezTo>
                    <a:pt x="0" y="238"/>
                    <a:pt x="32" y="115"/>
                    <a:pt x="129" y="57"/>
                  </a:cubicBezTo>
                  <a:cubicBezTo>
                    <a:pt x="226" y="0"/>
                    <a:pt x="350" y="30"/>
                    <a:pt x="406" y="12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251" y="3452"/>
              <a:ext cx="560" cy="416"/>
            </a:xfrm>
            <a:custGeom>
              <a:avLst/>
              <a:gdLst/>
              <a:ahLst/>
              <a:cxnLst>
                <a:cxn ang="0">
                  <a:pos x="560" y="342"/>
                </a:cxn>
                <a:cxn ang="0">
                  <a:pos x="510" y="416"/>
                </a:cxn>
                <a:cxn ang="0">
                  <a:pos x="0" y="76"/>
                </a:cxn>
                <a:cxn ang="0">
                  <a:pos x="50" y="0"/>
                </a:cxn>
                <a:cxn ang="0">
                  <a:pos x="560" y="342"/>
                </a:cxn>
              </a:cxnLst>
              <a:rect l="0" t="0" r="r" b="b"/>
              <a:pathLst>
                <a:path w="560" h="416">
                  <a:moveTo>
                    <a:pt x="560" y="342"/>
                  </a:moveTo>
                  <a:lnTo>
                    <a:pt x="510" y="416"/>
                  </a:lnTo>
                  <a:lnTo>
                    <a:pt x="0" y="76"/>
                  </a:lnTo>
                  <a:lnTo>
                    <a:pt x="50" y="0"/>
                  </a:lnTo>
                  <a:lnTo>
                    <a:pt x="560" y="342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3273"/>
          <p:cNvGrpSpPr>
            <a:grpSpLocks/>
          </p:cNvGrpSpPr>
          <p:nvPr/>
        </p:nvGrpSpPr>
        <p:grpSpPr bwMode="auto">
          <a:xfrm>
            <a:off x="504825" y="5475288"/>
            <a:ext cx="719138" cy="800100"/>
            <a:chOff x="295" y="3430"/>
            <a:chExt cx="499" cy="579"/>
          </a:xfrm>
        </p:grpSpPr>
        <p:sp>
          <p:nvSpPr>
            <p:cNvPr id="49354" name="Freeform 3274"/>
            <p:cNvSpPr>
              <a:spLocks/>
            </p:cNvSpPr>
            <p:nvPr/>
          </p:nvSpPr>
          <p:spPr bwMode="auto">
            <a:xfrm rot="684077">
              <a:off x="413" y="3430"/>
              <a:ext cx="359" cy="254"/>
            </a:xfrm>
            <a:custGeom>
              <a:avLst/>
              <a:gdLst/>
              <a:ahLst/>
              <a:cxnLst>
                <a:cxn ang="0">
                  <a:pos x="117" y="337"/>
                </a:cxn>
                <a:cxn ang="0">
                  <a:pos x="121" y="291"/>
                </a:cxn>
                <a:cxn ang="0">
                  <a:pos x="134" y="250"/>
                </a:cxn>
                <a:cxn ang="0">
                  <a:pos x="154" y="211"/>
                </a:cxn>
                <a:cxn ang="0">
                  <a:pos x="183" y="180"/>
                </a:cxn>
                <a:cxn ang="0">
                  <a:pos x="214" y="151"/>
                </a:cxn>
                <a:cxn ang="0">
                  <a:pos x="252" y="132"/>
                </a:cxn>
                <a:cxn ang="0">
                  <a:pos x="295" y="120"/>
                </a:cxn>
                <a:cxn ang="0">
                  <a:pos x="342" y="116"/>
                </a:cxn>
                <a:cxn ang="0">
                  <a:pos x="384" y="120"/>
                </a:cxn>
                <a:cxn ang="0">
                  <a:pos x="427" y="132"/>
                </a:cxn>
                <a:cxn ang="0">
                  <a:pos x="464" y="151"/>
                </a:cxn>
                <a:cxn ang="0">
                  <a:pos x="497" y="180"/>
                </a:cxn>
                <a:cxn ang="0">
                  <a:pos x="524" y="211"/>
                </a:cxn>
                <a:cxn ang="0">
                  <a:pos x="545" y="250"/>
                </a:cxn>
                <a:cxn ang="0">
                  <a:pos x="557" y="291"/>
                </a:cxn>
                <a:cxn ang="0">
                  <a:pos x="565" y="337"/>
                </a:cxn>
                <a:cxn ang="0">
                  <a:pos x="681" y="337"/>
                </a:cxn>
                <a:cxn ang="0">
                  <a:pos x="671" y="267"/>
                </a:cxn>
                <a:cxn ang="0">
                  <a:pos x="652" y="205"/>
                </a:cxn>
                <a:cxn ang="0">
                  <a:pos x="619" y="147"/>
                </a:cxn>
                <a:cxn ang="0">
                  <a:pos x="580" y="99"/>
                </a:cxn>
                <a:cxn ang="0">
                  <a:pos x="528" y="56"/>
                </a:cxn>
                <a:cxn ang="0">
                  <a:pos x="472" y="25"/>
                </a:cxn>
                <a:cxn ang="0">
                  <a:pos x="408" y="6"/>
                </a:cxn>
                <a:cxn ang="0">
                  <a:pos x="342" y="0"/>
                </a:cxn>
                <a:cxn ang="0">
                  <a:pos x="272" y="6"/>
                </a:cxn>
                <a:cxn ang="0">
                  <a:pos x="208" y="25"/>
                </a:cxn>
                <a:cxn ang="0">
                  <a:pos x="150" y="56"/>
                </a:cxn>
                <a:cxn ang="0">
                  <a:pos x="101" y="99"/>
                </a:cxn>
                <a:cxn ang="0">
                  <a:pos x="59" y="147"/>
                </a:cxn>
                <a:cxn ang="0">
                  <a:pos x="27" y="205"/>
                </a:cxn>
                <a:cxn ang="0">
                  <a:pos x="6" y="267"/>
                </a:cxn>
                <a:cxn ang="0">
                  <a:pos x="0" y="337"/>
                </a:cxn>
                <a:cxn ang="0">
                  <a:pos x="0" y="508"/>
                </a:cxn>
                <a:cxn ang="0">
                  <a:pos x="117" y="508"/>
                </a:cxn>
                <a:cxn ang="0">
                  <a:pos x="117" y="337"/>
                </a:cxn>
              </a:cxnLst>
              <a:rect l="0" t="0" r="r" b="b"/>
              <a:pathLst>
                <a:path w="681" h="508">
                  <a:moveTo>
                    <a:pt x="117" y="337"/>
                  </a:moveTo>
                  <a:lnTo>
                    <a:pt x="121" y="291"/>
                  </a:lnTo>
                  <a:lnTo>
                    <a:pt x="134" y="250"/>
                  </a:lnTo>
                  <a:lnTo>
                    <a:pt x="154" y="211"/>
                  </a:lnTo>
                  <a:lnTo>
                    <a:pt x="183" y="180"/>
                  </a:lnTo>
                  <a:lnTo>
                    <a:pt x="214" y="151"/>
                  </a:lnTo>
                  <a:lnTo>
                    <a:pt x="252" y="132"/>
                  </a:lnTo>
                  <a:lnTo>
                    <a:pt x="295" y="120"/>
                  </a:lnTo>
                  <a:lnTo>
                    <a:pt x="342" y="116"/>
                  </a:lnTo>
                  <a:lnTo>
                    <a:pt x="384" y="120"/>
                  </a:lnTo>
                  <a:lnTo>
                    <a:pt x="427" y="132"/>
                  </a:lnTo>
                  <a:lnTo>
                    <a:pt x="464" y="151"/>
                  </a:lnTo>
                  <a:lnTo>
                    <a:pt x="497" y="180"/>
                  </a:lnTo>
                  <a:lnTo>
                    <a:pt x="524" y="211"/>
                  </a:lnTo>
                  <a:lnTo>
                    <a:pt x="545" y="250"/>
                  </a:lnTo>
                  <a:lnTo>
                    <a:pt x="557" y="291"/>
                  </a:lnTo>
                  <a:lnTo>
                    <a:pt x="565" y="337"/>
                  </a:lnTo>
                  <a:lnTo>
                    <a:pt x="681" y="337"/>
                  </a:lnTo>
                  <a:lnTo>
                    <a:pt x="671" y="267"/>
                  </a:lnTo>
                  <a:lnTo>
                    <a:pt x="652" y="205"/>
                  </a:lnTo>
                  <a:lnTo>
                    <a:pt x="619" y="147"/>
                  </a:lnTo>
                  <a:lnTo>
                    <a:pt x="580" y="99"/>
                  </a:lnTo>
                  <a:lnTo>
                    <a:pt x="528" y="56"/>
                  </a:lnTo>
                  <a:lnTo>
                    <a:pt x="472" y="25"/>
                  </a:lnTo>
                  <a:lnTo>
                    <a:pt x="408" y="6"/>
                  </a:lnTo>
                  <a:lnTo>
                    <a:pt x="342" y="0"/>
                  </a:lnTo>
                  <a:lnTo>
                    <a:pt x="272" y="6"/>
                  </a:lnTo>
                  <a:lnTo>
                    <a:pt x="208" y="25"/>
                  </a:lnTo>
                  <a:lnTo>
                    <a:pt x="150" y="56"/>
                  </a:lnTo>
                  <a:lnTo>
                    <a:pt x="101" y="99"/>
                  </a:lnTo>
                  <a:lnTo>
                    <a:pt x="59" y="147"/>
                  </a:lnTo>
                  <a:lnTo>
                    <a:pt x="27" y="205"/>
                  </a:lnTo>
                  <a:lnTo>
                    <a:pt x="6" y="267"/>
                  </a:lnTo>
                  <a:lnTo>
                    <a:pt x="0" y="337"/>
                  </a:lnTo>
                  <a:lnTo>
                    <a:pt x="0" y="508"/>
                  </a:lnTo>
                  <a:lnTo>
                    <a:pt x="117" y="508"/>
                  </a:lnTo>
                  <a:lnTo>
                    <a:pt x="117" y="337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5" name="AutoShape 3275"/>
            <p:cNvSpPr>
              <a:spLocks noChangeArrowheads="1"/>
            </p:cNvSpPr>
            <p:nvPr/>
          </p:nvSpPr>
          <p:spPr bwMode="auto">
            <a:xfrm rot="684077">
              <a:off x="295" y="3584"/>
              <a:ext cx="499" cy="42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6" name="Freeform 3276"/>
            <p:cNvSpPr>
              <a:spLocks/>
            </p:cNvSpPr>
            <p:nvPr/>
          </p:nvSpPr>
          <p:spPr bwMode="auto">
            <a:xfrm rot="684077">
              <a:off x="538" y="3645"/>
              <a:ext cx="51" cy="110"/>
            </a:xfrm>
            <a:custGeom>
              <a:avLst/>
              <a:gdLst/>
              <a:ahLst/>
              <a:cxnLst>
                <a:cxn ang="0">
                  <a:pos x="99" y="48"/>
                </a:cxn>
                <a:cxn ang="0">
                  <a:pos x="93" y="27"/>
                </a:cxn>
                <a:cxn ang="0">
                  <a:pos x="84" y="14"/>
                </a:cxn>
                <a:cxn ang="0">
                  <a:pos x="68" y="2"/>
                </a:cxn>
                <a:cxn ang="0">
                  <a:pos x="51" y="0"/>
                </a:cxn>
                <a:cxn ang="0">
                  <a:pos x="29" y="2"/>
                </a:cxn>
                <a:cxn ang="0">
                  <a:pos x="14" y="14"/>
                </a:cxn>
                <a:cxn ang="0">
                  <a:pos x="4" y="27"/>
                </a:cxn>
                <a:cxn ang="0">
                  <a:pos x="0" y="48"/>
                </a:cxn>
                <a:cxn ang="0">
                  <a:pos x="2" y="64"/>
                </a:cxn>
                <a:cxn ang="0">
                  <a:pos x="10" y="78"/>
                </a:cxn>
                <a:cxn ang="0">
                  <a:pos x="20" y="87"/>
                </a:cxn>
                <a:cxn ang="0">
                  <a:pos x="37" y="95"/>
                </a:cxn>
                <a:cxn ang="0">
                  <a:pos x="31" y="221"/>
                </a:cxn>
                <a:cxn ang="0">
                  <a:pos x="68" y="221"/>
                </a:cxn>
                <a:cxn ang="0">
                  <a:pos x="62" y="95"/>
                </a:cxn>
                <a:cxn ang="0">
                  <a:pos x="76" y="87"/>
                </a:cxn>
                <a:cxn ang="0">
                  <a:pos x="88" y="78"/>
                </a:cxn>
                <a:cxn ang="0">
                  <a:pos x="95" y="64"/>
                </a:cxn>
                <a:cxn ang="0">
                  <a:pos x="99" y="48"/>
                </a:cxn>
              </a:cxnLst>
              <a:rect l="0" t="0" r="r" b="b"/>
              <a:pathLst>
                <a:path w="99" h="221">
                  <a:moveTo>
                    <a:pt x="99" y="48"/>
                  </a:moveTo>
                  <a:lnTo>
                    <a:pt x="93" y="27"/>
                  </a:lnTo>
                  <a:lnTo>
                    <a:pt x="84" y="14"/>
                  </a:lnTo>
                  <a:lnTo>
                    <a:pt x="68" y="2"/>
                  </a:lnTo>
                  <a:lnTo>
                    <a:pt x="51" y="0"/>
                  </a:lnTo>
                  <a:lnTo>
                    <a:pt x="29" y="2"/>
                  </a:lnTo>
                  <a:lnTo>
                    <a:pt x="14" y="14"/>
                  </a:lnTo>
                  <a:lnTo>
                    <a:pt x="4" y="27"/>
                  </a:lnTo>
                  <a:lnTo>
                    <a:pt x="0" y="48"/>
                  </a:lnTo>
                  <a:lnTo>
                    <a:pt x="2" y="64"/>
                  </a:lnTo>
                  <a:lnTo>
                    <a:pt x="10" y="78"/>
                  </a:lnTo>
                  <a:lnTo>
                    <a:pt x="20" y="87"/>
                  </a:lnTo>
                  <a:lnTo>
                    <a:pt x="37" y="95"/>
                  </a:lnTo>
                  <a:lnTo>
                    <a:pt x="31" y="221"/>
                  </a:lnTo>
                  <a:lnTo>
                    <a:pt x="68" y="221"/>
                  </a:lnTo>
                  <a:lnTo>
                    <a:pt x="62" y="95"/>
                  </a:lnTo>
                  <a:lnTo>
                    <a:pt x="76" y="87"/>
                  </a:lnTo>
                  <a:lnTo>
                    <a:pt x="88" y="78"/>
                  </a:lnTo>
                  <a:lnTo>
                    <a:pt x="95" y="64"/>
                  </a:lnTo>
                  <a:lnTo>
                    <a:pt x="99" y="48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3277"/>
          <p:cNvGrpSpPr>
            <a:grpSpLocks/>
          </p:cNvGrpSpPr>
          <p:nvPr/>
        </p:nvGrpSpPr>
        <p:grpSpPr bwMode="auto">
          <a:xfrm>
            <a:off x="398463" y="2851150"/>
            <a:ext cx="930275" cy="673100"/>
            <a:chOff x="2439" y="1692"/>
            <a:chExt cx="1162" cy="790"/>
          </a:xfrm>
        </p:grpSpPr>
        <p:sp>
          <p:nvSpPr>
            <p:cNvPr id="49358" name="Freeform 3278"/>
            <p:cNvSpPr>
              <a:spLocks/>
            </p:cNvSpPr>
            <p:nvPr/>
          </p:nvSpPr>
          <p:spPr bwMode="auto">
            <a:xfrm>
              <a:off x="2439" y="1692"/>
              <a:ext cx="1162" cy="790"/>
            </a:xfrm>
            <a:custGeom>
              <a:avLst/>
              <a:gdLst/>
              <a:ahLst/>
              <a:cxnLst>
                <a:cxn ang="0">
                  <a:pos x="581" y="365"/>
                </a:cxn>
                <a:cxn ang="0">
                  <a:pos x="552" y="395"/>
                </a:cxn>
                <a:cxn ang="0">
                  <a:pos x="30" y="395"/>
                </a:cxn>
                <a:cxn ang="0">
                  <a:pos x="0" y="365"/>
                </a:cxn>
                <a:cxn ang="0">
                  <a:pos x="0" y="29"/>
                </a:cxn>
                <a:cxn ang="0">
                  <a:pos x="30" y="0"/>
                </a:cxn>
                <a:cxn ang="0">
                  <a:pos x="552" y="0"/>
                </a:cxn>
                <a:cxn ang="0">
                  <a:pos x="581" y="29"/>
                </a:cxn>
                <a:cxn ang="0">
                  <a:pos x="581" y="365"/>
                </a:cxn>
              </a:cxnLst>
              <a:rect l="0" t="0" r="r" b="b"/>
              <a:pathLst>
                <a:path w="581" h="395">
                  <a:moveTo>
                    <a:pt x="581" y="365"/>
                  </a:moveTo>
                  <a:cubicBezTo>
                    <a:pt x="581" y="381"/>
                    <a:pt x="568" y="395"/>
                    <a:pt x="552" y="395"/>
                  </a:cubicBezTo>
                  <a:cubicBezTo>
                    <a:pt x="30" y="395"/>
                    <a:pt x="30" y="395"/>
                    <a:pt x="30" y="395"/>
                  </a:cubicBezTo>
                  <a:cubicBezTo>
                    <a:pt x="13" y="395"/>
                    <a:pt x="0" y="381"/>
                    <a:pt x="0" y="36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30" y="0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568" y="0"/>
                    <a:pt x="581" y="13"/>
                    <a:pt x="581" y="29"/>
                  </a:cubicBezTo>
                  <a:lnTo>
                    <a:pt x="581" y="365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9" name="Freeform 3279"/>
            <p:cNvSpPr>
              <a:spLocks/>
            </p:cNvSpPr>
            <p:nvPr/>
          </p:nvSpPr>
          <p:spPr bwMode="auto">
            <a:xfrm>
              <a:off x="2441" y="1757"/>
              <a:ext cx="1158" cy="3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0" y="332"/>
                </a:cxn>
                <a:cxn ang="0">
                  <a:pos x="1158" y="0"/>
                </a:cxn>
              </a:cxnLst>
              <a:rect l="0" t="0" r="r" b="b"/>
              <a:pathLst>
                <a:path w="1158" h="332">
                  <a:moveTo>
                    <a:pt x="0" y="0"/>
                  </a:moveTo>
                  <a:lnTo>
                    <a:pt x="580" y="332"/>
                  </a:lnTo>
                  <a:lnTo>
                    <a:pt x="1158" y="0"/>
                  </a:lnTo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Group 9813"/>
          <p:cNvGrpSpPr>
            <a:grpSpLocks/>
          </p:cNvGrpSpPr>
          <p:nvPr userDrawn="1"/>
        </p:nvGrpSpPr>
        <p:grpSpPr bwMode="auto">
          <a:xfrm>
            <a:off x="215900" y="1304925"/>
            <a:ext cx="1296988" cy="1081088"/>
            <a:chOff x="136" y="822"/>
            <a:chExt cx="817" cy="681"/>
          </a:xfrm>
        </p:grpSpPr>
        <p:sp>
          <p:nvSpPr>
            <p:cNvPr id="6" name="AutoShape 14"/>
            <p:cNvSpPr>
              <a:spLocks noChangeArrowheads="1"/>
            </p:cNvSpPr>
            <p:nvPr/>
          </p:nvSpPr>
          <p:spPr bwMode="auto">
            <a:xfrm>
              <a:off x="136" y="822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9800"/>
            <p:cNvGrpSpPr>
              <a:grpSpLocks/>
            </p:cNvGrpSpPr>
            <p:nvPr userDrawn="1"/>
          </p:nvGrpSpPr>
          <p:grpSpPr bwMode="auto">
            <a:xfrm>
              <a:off x="292" y="913"/>
              <a:ext cx="504" cy="499"/>
              <a:chOff x="471" y="388"/>
              <a:chExt cx="1062" cy="1032"/>
            </a:xfrm>
          </p:grpSpPr>
          <p:sp>
            <p:nvSpPr>
              <p:cNvPr id="71241" name="Freeform 9801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2" name="Freeform 9802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3" name="Freeform 9803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4" name="Freeform 9804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5" name="Freeform 9805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6" name="Freeform 9806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7" name="Freeform 9807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8" name="Line 9808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9" name="Freeform 9809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0" name="Freeform 9810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1" name="Freeform 9811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2" name="Freeform 9812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7" name="Imagem 53" descr="logo_trans.gif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67625" y="5835650"/>
            <a:ext cx="14668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xmlns:p14="http://schemas.microsoft.com/office/powerpoint/2010/main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/>
          <p:cNvSpPr txBox="1">
            <a:spLocks/>
          </p:cNvSpPr>
          <p:nvPr/>
        </p:nvSpPr>
        <p:spPr>
          <a:xfrm>
            <a:off x="1357313" y="1762125"/>
            <a:ext cx="6400800" cy="928688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pt-PT" sz="5400" b="1" dirty="0">
                <a:solidFill>
                  <a:srgbClr val="336599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Redes Sociais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4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71500" y="6505575"/>
            <a:ext cx="561975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EB92817-2AE1-4BB8-85B9-8D37BAF58976}" type="slidenum">
              <a:rPr lang="pt-PT" smtClean="0">
                <a:solidFill>
                  <a:srgbClr val="FFFFFF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PT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Redes Sociais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Permitem que as pessoas comuniquem umas com as outras de qualquer parte do mundo.</a:t>
            </a:r>
          </a:p>
          <a:p>
            <a:pPr eaLnBrk="1" hangingPunct="1"/>
            <a:r>
              <a:rPr lang="pt-PT" smtClean="0"/>
              <a:t>Estão desenhadas para os utilizadores partilharem informações acerca de si e convidam ao envolvimento de terceiros, através da possibilidade de comentar os diversos elementos colocados nessa página pessoal. 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468313" y="1773238"/>
            <a:ext cx="79898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4400" smtClean="0">
                <a:solidFill>
                  <a:srgbClr val="FFFFFF"/>
                </a:solidFill>
              </a:rPr>
              <a:t>Como funcionam</a:t>
            </a:r>
            <a:endParaRPr lang="en-US" sz="4400" smtClean="0">
              <a:solidFill>
                <a:srgbClr val="FFFFFF"/>
              </a:solidFill>
            </a:endParaRPr>
          </a:p>
        </p:txBody>
      </p:sp>
      <p:sp>
        <p:nvSpPr>
          <p:cNvPr id="16387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pt-PT" smtClean="0"/>
              <a:t> inscrever num sítio Web que ofereça esse serviço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 adicionar como seus amigos online todas as pessoas que já conhece no mundo real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 a lista de amigos virtuais é considerada um espelho da sua popularidade online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Perigos </a:t>
            </a:r>
          </a:p>
        </p:txBody>
      </p:sp>
      <p:sp>
        <p:nvSpPr>
          <p:cNvPr id="99331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pt-PT" sz="2400" smtClean="0"/>
              <a:t>Dados pessoais na página de perfil </a:t>
            </a:r>
          </a:p>
          <a:p>
            <a:pPr>
              <a:buFontTx/>
              <a:buChar char="•"/>
            </a:pPr>
            <a:r>
              <a:rPr lang="pt-PT" sz="2400" smtClean="0"/>
              <a:t>Apropriação de identidade</a:t>
            </a:r>
          </a:p>
          <a:p>
            <a:pPr>
              <a:buFontTx/>
              <a:buChar char="•"/>
            </a:pPr>
            <a:r>
              <a:rPr lang="pt-PT" sz="2400" smtClean="0"/>
              <a:t>Falsas identidades</a:t>
            </a:r>
          </a:p>
          <a:p>
            <a:pPr>
              <a:buFontTx/>
              <a:buChar char="•"/>
            </a:pPr>
            <a:r>
              <a:rPr lang="pt-PT" sz="2400" smtClean="0"/>
              <a:t>Imagens, opiniões e outros</a:t>
            </a:r>
          </a:p>
          <a:p>
            <a:pPr>
              <a:buFontTx/>
              <a:buChar char="•"/>
            </a:pPr>
            <a:r>
              <a:rPr lang="pt-PT" sz="2400" smtClean="0"/>
              <a:t>Cyberbullying</a:t>
            </a:r>
          </a:p>
          <a:p>
            <a:pPr>
              <a:buFontTx/>
              <a:buChar char="•"/>
            </a:pPr>
            <a:r>
              <a:rPr lang="pt-PT" sz="2400" smtClean="0"/>
              <a:t> Ausência de controlo efetivo de idade</a:t>
            </a:r>
            <a:endParaRPr lang="pt-PT" smtClean="0"/>
          </a:p>
          <a:p>
            <a:endParaRPr lang="pt-PT" smtClean="0"/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B3CCE6"/>
      </a:dk1>
      <a:lt1>
        <a:srgbClr val="FFFFFF"/>
      </a:lt1>
      <a:dk2>
        <a:srgbClr val="6698CC"/>
      </a:dk2>
      <a:lt2>
        <a:srgbClr val="2E4C6B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D1E4FF"/>
      </a:hlink>
      <a:folHlink>
        <a:srgbClr val="B3CCE6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191077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ABAABD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FFFFFF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FFFFFF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8E8AB4"/>
        </a:dk1>
        <a:lt1>
          <a:srgbClr val="F8F8F8"/>
        </a:lt1>
        <a:dk2>
          <a:srgbClr val="5D5888"/>
        </a:dk2>
        <a:lt2>
          <a:srgbClr val="463F83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Tema do Office</vt:lpstr>
      <vt:lpstr>Default Design</vt:lpstr>
      <vt:lpstr>PowerPoint Presentation</vt:lpstr>
      <vt:lpstr>Redes Sociais</vt:lpstr>
      <vt:lpstr>PowerPoint Presentation</vt:lpstr>
      <vt:lpstr>Perigos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São</dc:creator>
  <cp:lastModifiedBy>Carlos Nunes</cp:lastModifiedBy>
  <cp:revision>2</cp:revision>
  <dcterms:created xsi:type="dcterms:W3CDTF">2012-06-20T11:21:04Z</dcterms:created>
  <dcterms:modified xsi:type="dcterms:W3CDTF">2012-06-27T23:55:59Z</dcterms:modified>
</cp:coreProperties>
</file>