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avi"/>
  <Default Extension="gif" ContentType="image/gif"/>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 id="2147483756" r:id="rId5"/>
  </p:sldMasterIdLst>
  <p:notesMasterIdLst>
    <p:notesMasterId r:id="rId58"/>
  </p:notesMasterIdLst>
  <p:handoutMasterIdLst>
    <p:handoutMasterId r:id="rId59"/>
  </p:handoutMasterIdLst>
  <p:sldIdLst>
    <p:sldId id="450" r:id="rId6"/>
    <p:sldId id="569" r:id="rId7"/>
    <p:sldId id="570" r:id="rId8"/>
    <p:sldId id="571" r:id="rId9"/>
    <p:sldId id="572" r:id="rId10"/>
    <p:sldId id="573" r:id="rId11"/>
    <p:sldId id="561" r:id="rId12"/>
    <p:sldId id="457" r:id="rId13"/>
    <p:sldId id="554" r:id="rId14"/>
    <p:sldId id="517" r:id="rId15"/>
    <p:sldId id="430" r:id="rId16"/>
    <p:sldId id="524" r:id="rId17"/>
    <p:sldId id="528" r:id="rId18"/>
    <p:sldId id="555" r:id="rId19"/>
    <p:sldId id="522" r:id="rId20"/>
    <p:sldId id="523" r:id="rId21"/>
    <p:sldId id="525" r:id="rId22"/>
    <p:sldId id="526" r:id="rId23"/>
    <p:sldId id="527" r:id="rId24"/>
    <p:sldId id="518" r:id="rId25"/>
    <p:sldId id="531" r:id="rId26"/>
    <p:sldId id="530" r:id="rId27"/>
    <p:sldId id="532" r:id="rId28"/>
    <p:sldId id="551" r:id="rId29"/>
    <p:sldId id="552" r:id="rId30"/>
    <p:sldId id="565" r:id="rId31"/>
    <p:sldId id="541" r:id="rId32"/>
    <p:sldId id="556" r:id="rId33"/>
    <p:sldId id="545" r:id="rId34"/>
    <p:sldId id="568" r:id="rId35"/>
    <p:sldId id="560" r:id="rId36"/>
    <p:sldId id="546" r:id="rId37"/>
    <p:sldId id="547" r:id="rId38"/>
    <p:sldId id="548" r:id="rId39"/>
    <p:sldId id="566" r:id="rId40"/>
    <p:sldId id="549" r:id="rId41"/>
    <p:sldId id="538" r:id="rId42"/>
    <p:sldId id="539" r:id="rId43"/>
    <p:sldId id="540" r:id="rId44"/>
    <p:sldId id="533" r:id="rId45"/>
    <p:sldId id="534" r:id="rId46"/>
    <p:sldId id="515" r:id="rId47"/>
    <p:sldId id="535" r:id="rId48"/>
    <p:sldId id="536" r:id="rId49"/>
    <p:sldId id="537" r:id="rId50"/>
    <p:sldId id="575" r:id="rId51"/>
    <p:sldId id="576" r:id="rId52"/>
    <p:sldId id="577" r:id="rId53"/>
    <p:sldId id="578" r:id="rId54"/>
    <p:sldId id="574" r:id="rId55"/>
    <p:sldId id="579" r:id="rId56"/>
    <p:sldId id="563" r:id="rId57"/>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47">
          <p15:clr>
            <a:srgbClr val="A4A3A4"/>
          </p15:clr>
        </p15:guide>
        <p15:guide id="2" orient="horz" pos="4171">
          <p15:clr>
            <a:srgbClr val="A4A3A4"/>
          </p15:clr>
        </p15:guide>
        <p15:guide id="3" orient="horz" pos="2307">
          <p15:clr>
            <a:srgbClr val="A4A3A4"/>
          </p15:clr>
        </p15:guide>
        <p15:guide id="4" orient="horz" pos="3565">
          <p15:clr>
            <a:srgbClr val="A4A3A4"/>
          </p15:clr>
        </p15:guide>
        <p15:guide id="5" orient="horz" pos="3624">
          <p15:clr>
            <a:srgbClr val="A4A3A4"/>
          </p15:clr>
        </p15:guide>
        <p15:guide id="6" orient="horz" pos="912">
          <p15:clr>
            <a:srgbClr val="A4A3A4"/>
          </p15:clr>
        </p15:guide>
        <p15:guide id="7" orient="horz" pos="1057">
          <p15:clr>
            <a:srgbClr val="A4A3A4"/>
          </p15:clr>
        </p15:guide>
        <p15:guide id="8" orient="horz" pos="2375">
          <p15:clr>
            <a:srgbClr val="A4A3A4"/>
          </p15:clr>
        </p15:guide>
        <p15:guide id="9" orient="horz" pos="1114">
          <p15:clr>
            <a:srgbClr val="A4A3A4"/>
          </p15:clr>
        </p15:guide>
        <p15:guide id="10" pos="3806">
          <p15:clr>
            <a:srgbClr val="A4A3A4"/>
          </p15:clr>
        </p15:guide>
        <p15:guide id="11" pos="2557">
          <p15:clr>
            <a:srgbClr val="A4A3A4"/>
          </p15:clr>
        </p15:guide>
        <p15:guide id="12" pos="128">
          <p15:clr>
            <a:srgbClr val="A4A3A4"/>
          </p15:clr>
        </p15:guide>
        <p15:guide id="13" pos="6301">
          <p15:clr>
            <a:srgbClr val="A4A3A4"/>
          </p15:clr>
        </p15:guide>
        <p15:guide id="14" pos="1312">
          <p15:clr>
            <a:srgbClr val="A4A3A4"/>
          </p15:clr>
        </p15:guide>
        <p15:guide id="15" pos="5123">
          <p15:clr>
            <a:srgbClr val="A4A3A4"/>
          </p15:clr>
        </p15:guide>
        <p15:guide id="16" pos="1379">
          <p15:clr>
            <a:srgbClr val="A4A3A4"/>
          </p15:clr>
        </p15:guide>
        <p15:guide id="17" pos="2626">
          <p15:clr>
            <a:srgbClr val="A4A3A4"/>
          </p15:clr>
        </p15:guide>
        <p15:guide id="18" pos="3882">
          <p15:clr>
            <a:srgbClr val="A4A3A4"/>
          </p15:clr>
        </p15:guide>
        <p15:guide id="19" pos="5056">
          <p15:clr>
            <a:srgbClr val="A4A3A4"/>
          </p15:clr>
        </p15:guide>
        <p15:guide id="20" pos="6368">
          <p15:clr>
            <a:srgbClr val="A4A3A4"/>
          </p15:clr>
        </p15:guide>
        <p15:guide id="21" pos="7548">
          <p15:clr>
            <a:srgbClr val="A4A3A4"/>
          </p15:clr>
        </p15:guide>
        <p15:guide id="22" pos="328">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E00"/>
    <a:srgbClr val="FFC000"/>
    <a:srgbClr val="EC008C"/>
    <a:srgbClr val="CBDB2A"/>
    <a:srgbClr val="00AEEF"/>
    <a:srgbClr val="0054A6"/>
    <a:srgbClr val="FBFBFB"/>
    <a:srgbClr val="FFFFFF"/>
    <a:srgbClr val="000000"/>
    <a:srgbClr val="9292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11" autoAdjust="0"/>
    <p:restoredTop sz="98301" autoAdjust="0"/>
  </p:normalViewPr>
  <p:slideViewPr>
    <p:cSldViewPr snapToGrid="0">
      <p:cViewPr>
        <p:scale>
          <a:sx n="65" d="100"/>
          <a:sy n="65" d="100"/>
        </p:scale>
        <p:origin x="-132" y="-264"/>
      </p:cViewPr>
      <p:guideLst>
        <p:guide orient="horz" pos="147"/>
        <p:guide orient="horz" pos="4171"/>
        <p:guide orient="horz" pos="2307"/>
        <p:guide orient="horz" pos="3565"/>
        <p:guide orient="horz" pos="3624"/>
        <p:guide orient="horz" pos="912"/>
        <p:guide orient="horz" pos="1057"/>
        <p:guide orient="horz" pos="2375"/>
        <p:guide orient="horz" pos="1114"/>
        <p:guide pos="3806"/>
        <p:guide pos="2557"/>
        <p:guide pos="128"/>
        <p:guide pos="6301"/>
        <p:guide pos="1312"/>
        <p:guide pos="5123"/>
        <p:guide pos="1379"/>
        <p:guide pos="2626"/>
        <p:guide pos="3882"/>
        <p:guide pos="5056"/>
        <p:guide pos="6368"/>
        <p:guide pos="7548"/>
        <p:guide pos="328"/>
      </p:guideLst>
    </p:cSldViewPr>
  </p:slideViewPr>
  <p:notesTextViewPr>
    <p:cViewPr>
      <p:scale>
        <a:sx n="100" d="100"/>
        <a:sy n="100" d="100"/>
      </p:scale>
      <p:origin x="0" y="0"/>
    </p:cViewPr>
  </p:notesTextViewPr>
  <p:sorterViewPr>
    <p:cViewPr>
      <p:scale>
        <a:sx n="100" d="100"/>
        <a:sy n="100" d="100"/>
      </p:scale>
      <p:origin x="0" y="14730"/>
    </p:cViewPr>
  </p:sorterViewPr>
  <p:notesViewPr>
    <p:cSldViewPr snapToGrid="0" showGuides="1">
      <p:cViewPr varScale="1">
        <p:scale>
          <a:sx n="99" d="100"/>
          <a:sy n="99" d="100"/>
        </p:scale>
        <p:origin x="-3492"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32D1CD-126D-4E73-828A-9DEC8C1EA904}" type="doc">
      <dgm:prSet loTypeId="urn:microsoft.com/office/officeart/2005/8/layout/arrow6" loCatId="relationship" qsTypeId="urn:microsoft.com/office/officeart/2005/8/quickstyle/simple5" qsCatId="simple" csTypeId="urn:microsoft.com/office/officeart/2005/8/colors/accent5_2" csCatId="accent5" phldr="1"/>
      <dgm:spPr/>
      <dgm:t>
        <a:bodyPr/>
        <a:lstStyle/>
        <a:p>
          <a:endParaRPr lang="pt-PT"/>
        </a:p>
      </dgm:t>
    </dgm:pt>
    <dgm:pt modelId="{D47119AA-8402-4D49-96BC-9F2112808E27}">
      <dgm:prSet phldrT="[Texto]"/>
      <dgm:spPr/>
      <dgm:t>
        <a:bodyPr/>
        <a:lstStyle/>
        <a:p>
          <a:r>
            <a:rPr lang="pt-PT" dirty="0" smtClean="0"/>
            <a:t>Vírus</a:t>
          </a:r>
          <a:endParaRPr lang="pt-PT" dirty="0"/>
        </a:p>
      </dgm:t>
    </dgm:pt>
    <dgm:pt modelId="{ABF75E20-1E5A-491D-99AC-E46399F1C401}" type="parTrans" cxnId="{992D011C-A31B-479B-BDCC-987CE3587466}">
      <dgm:prSet/>
      <dgm:spPr/>
      <dgm:t>
        <a:bodyPr/>
        <a:lstStyle/>
        <a:p>
          <a:endParaRPr lang="pt-PT"/>
        </a:p>
      </dgm:t>
    </dgm:pt>
    <dgm:pt modelId="{939D988F-3B65-409E-9701-81D51694A75C}" type="sibTrans" cxnId="{992D011C-A31B-479B-BDCC-987CE3587466}">
      <dgm:prSet/>
      <dgm:spPr/>
      <dgm:t>
        <a:bodyPr/>
        <a:lstStyle/>
        <a:p>
          <a:endParaRPr lang="pt-PT"/>
        </a:p>
      </dgm:t>
    </dgm:pt>
    <dgm:pt modelId="{DF7974DD-2307-442B-ABE3-7267B1EBEF04}">
      <dgm:prSet phldrT="[Texto]"/>
      <dgm:spPr/>
      <dgm:t>
        <a:bodyPr/>
        <a:lstStyle/>
        <a:p>
          <a:r>
            <a:rPr lang="pt-PT" dirty="0" smtClean="0"/>
            <a:t>Hackers</a:t>
          </a:r>
          <a:endParaRPr lang="pt-PT" dirty="0"/>
        </a:p>
      </dgm:t>
    </dgm:pt>
    <dgm:pt modelId="{AC2C8B60-3C0C-4146-9B83-3BF038FEE5A9}" type="parTrans" cxnId="{8211EA0F-01ED-4BA8-B36D-3EAA75CFF894}">
      <dgm:prSet/>
      <dgm:spPr/>
      <dgm:t>
        <a:bodyPr/>
        <a:lstStyle/>
        <a:p>
          <a:endParaRPr lang="pt-PT"/>
        </a:p>
      </dgm:t>
    </dgm:pt>
    <dgm:pt modelId="{56600E37-6F11-42C5-98CE-CF3749CB710A}" type="sibTrans" cxnId="{8211EA0F-01ED-4BA8-B36D-3EAA75CFF894}">
      <dgm:prSet/>
      <dgm:spPr/>
      <dgm:t>
        <a:bodyPr/>
        <a:lstStyle/>
        <a:p>
          <a:endParaRPr lang="pt-PT"/>
        </a:p>
      </dgm:t>
    </dgm:pt>
    <dgm:pt modelId="{5F0A7662-72F2-43FF-AC6A-64A333A394AB}">
      <dgm:prSet phldrT="[Texto]"/>
      <dgm:spPr/>
      <dgm:t>
        <a:bodyPr/>
        <a:lstStyle/>
        <a:p>
          <a:endParaRPr lang="pt-PT" dirty="0"/>
        </a:p>
      </dgm:t>
    </dgm:pt>
    <dgm:pt modelId="{9A7D72FE-3BCF-4669-9AF3-1DAAF8F02D61}" type="parTrans" cxnId="{0C8A9BAD-D560-4D45-A37C-20709ED108E8}">
      <dgm:prSet/>
      <dgm:spPr/>
      <dgm:t>
        <a:bodyPr/>
        <a:lstStyle/>
        <a:p>
          <a:endParaRPr lang="pt-PT"/>
        </a:p>
      </dgm:t>
    </dgm:pt>
    <dgm:pt modelId="{C74C9064-AB20-4920-BD40-0D67EF620890}" type="sibTrans" cxnId="{0C8A9BAD-D560-4D45-A37C-20709ED108E8}">
      <dgm:prSet/>
      <dgm:spPr/>
      <dgm:t>
        <a:bodyPr/>
        <a:lstStyle/>
        <a:p>
          <a:endParaRPr lang="pt-PT"/>
        </a:p>
      </dgm:t>
    </dgm:pt>
    <dgm:pt modelId="{F2C446A8-0730-4965-97F7-ED79F1227E3E}" type="pres">
      <dgm:prSet presAssocID="{2F32D1CD-126D-4E73-828A-9DEC8C1EA904}" presName="compositeShape" presStyleCnt="0">
        <dgm:presLayoutVars>
          <dgm:chMax val="2"/>
          <dgm:dir/>
          <dgm:resizeHandles val="exact"/>
        </dgm:presLayoutVars>
      </dgm:prSet>
      <dgm:spPr/>
      <dgm:t>
        <a:bodyPr/>
        <a:lstStyle/>
        <a:p>
          <a:endParaRPr lang="pt-PT"/>
        </a:p>
      </dgm:t>
    </dgm:pt>
    <dgm:pt modelId="{14CF729B-4AB7-427B-B8AF-2DD475D9B477}" type="pres">
      <dgm:prSet presAssocID="{2F32D1CD-126D-4E73-828A-9DEC8C1EA904}" presName="ribbon" presStyleLbl="node1" presStyleIdx="0" presStyleCnt="1"/>
      <dgm:spPr/>
      <dgm:t>
        <a:bodyPr/>
        <a:lstStyle/>
        <a:p>
          <a:endParaRPr lang="pt-PT"/>
        </a:p>
      </dgm:t>
    </dgm:pt>
    <dgm:pt modelId="{73FD6D23-1C80-451A-B1C6-B20FE2564DCD}" type="pres">
      <dgm:prSet presAssocID="{2F32D1CD-126D-4E73-828A-9DEC8C1EA904}" presName="leftArrowText" presStyleLbl="node1" presStyleIdx="0" presStyleCnt="1">
        <dgm:presLayoutVars>
          <dgm:chMax val="0"/>
          <dgm:bulletEnabled val="1"/>
        </dgm:presLayoutVars>
      </dgm:prSet>
      <dgm:spPr/>
      <dgm:t>
        <a:bodyPr/>
        <a:lstStyle/>
        <a:p>
          <a:endParaRPr lang="pt-PT"/>
        </a:p>
      </dgm:t>
    </dgm:pt>
    <dgm:pt modelId="{0FBFF02D-1427-4E51-A64A-ACE55706CC4C}" type="pres">
      <dgm:prSet presAssocID="{2F32D1CD-126D-4E73-828A-9DEC8C1EA904}" presName="rightArrowText" presStyleLbl="node1" presStyleIdx="0" presStyleCnt="1">
        <dgm:presLayoutVars>
          <dgm:chMax val="0"/>
          <dgm:bulletEnabled val="1"/>
        </dgm:presLayoutVars>
      </dgm:prSet>
      <dgm:spPr/>
      <dgm:t>
        <a:bodyPr/>
        <a:lstStyle/>
        <a:p>
          <a:endParaRPr lang="pt-PT"/>
        </a:p>
      </dgm:t>
    </dgm:pt>
  </dgm:ptLst>
  <dgm:cxnLst>
    <dgm:cxn modelId="{8211EA0F-01ED-4BA8-B36D-3EAA75CFF894}" srcId="{2F32D1CD-126D-4E73-828A-9DEC8C1EA904}" destId="{DF7974DD-2307-442B-ABE3-7267B1EBEF04}" srcOrd="1" destOrd="0" parTransId="{AC2C8B60-3C0C-4146-9B83-3BF038FEE5A9}" sibTransId="{56600E37-6F11-42C5-98CE-CF3749CB710A}"/>
    <dgm:cxn modelId="{992D011C-A31B-479B-BDCC-987CE3587466}" srcId="{2F32D1CD-126D-4E73-828A-9DEC8C1EA904}" destId="{D47119AA-8402-4D49-96BC-9F2112808E27}" srcOrd="0" destOrd="0" parTransId="{ABF75E20-1E5A-491D-99AC-E46399F1C401}" sibTransId="{939D988F-3B65-409E-9701-81D51694A75C}"/>
    <dgm:cxn modelId="{53AEEFB1-5C8C-418D-A15B-BF335C2AEA38}" type="presOf" srcId="{DF7974DD-2307-442B-ABE3-7267B1EBEF04}" destId="{0FBFF02D-1427-4E51-A64A-ACE55706CC4C}" srcOrd="0" destOrd="0" presId="urn:microsoft.com/office/officeart/2005/8/layout/arrow6"/>
    <dgm:cxn modelId="{0C8A9BAD-D560-4D45-A37C-20709ED108E8}" srcId="{2F32D1CD-126D-4E73-828A-9DEC8C1EA904}" destId="{5F0A7662-72F2-43FF-AC6A-64A333A394AB}" srcOrd="2" destOrd="0" parTransId="{9A7D72FE-3BCF-4669-9AF3-1DAAF8F02D61}" sibTransId="{C74C9064-AB20-4920-BD40-0D67EF620890}"/>
    <dgm:cxn modelId="{8520D912-9829-468E-9C1B-B8BDAEBA1CDA}" type="presOf" srcId="{2F32D1CD-126D-4E73-828A-9DEC8C1EA904}" destId="{F2C446A8-0730-4965-97F7-ED79F1227E3E}" srcOrd="0" destOrd="0" presId="urn:microsoft.com/office/officeart/2005/8/layout/arrow6"/>
    <dgm:cxn modelId="{8A87C0DF-A8BE-4E98-90B7-B85738F87958}" type="presOf" srcId="{D47119AA-8402-4D49-96BC-9F2112808E27}" destId="{73FD6D23-1C80-451A-B1C6-B20FE2564DCD}" srcOrd="0" destOrd="0" presId="urn:microsoft.com/office/officeart/2005/8/layout/arrow6"/>
    <dgm:cxn modelId="{F08676A6-8352-4905-8BB6-7A0E6ACDFBC5}" type="presParOf" srcId="{F2C446A8-0730-4965-97F7-ED79F1227E3E}" destId="{14CF729B-4AB7-427B-B8AF-2DD475D9B477}" srcOrd="0" destOrd="0" presId="urn:microsoft.com/office/officeart/2005/8/layout/arrow6"/>
    <dgm:cxn modelId="{8A63A347-C278-41DB-BE43-5D3C6890E425}" type="presParOf" srcId="{F2C446A8-0730-4965-97F7-ED79F1227E3E}" destId="{73FD6D23-1C80-451A-B1C6-B20FE2564DCD}" srcOrd="1" destOrd="0" presId="urn:microsoft.com/office/officeart/2005/8/layout/arrow6"/>
    <dgm:cxn modelId="{36AF6A1E-F788-4530-95AA-F0C1FBE892AE}" type="presParOf" srcId="{F2C446A8-0730-4965-97F7-ED79F1227E3E}" destId="{0FBFF02D-1427-4E51-A64A-ACE55706CC4C}"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8DE0570-9AD8-4EA3-BA73-01E94CD22A8B}" type="doc">
      <dgm:prSet loTypeId="urn:microsoft.com/office/officeart/2005/8/layout/matrix1" loCatId="matrix" qsTypeId="urn:microsoft.com/office/officeart/2005/8/quickstyle/3d8" qsCatId="3D" csTypeId="urn:microsoft.com/office/officeart/2005/8/colors/accent5_2" csCatId="accent5" phldr="1"/>
      <dgm:spPr/>
      <dgm:t>
        <a:bodyPr/>
        <a:lstStyle/>
        <a:p>
          <a:endParaRPr lang="pt-PT"/>
        </a:p>
      </dgm:t>
    </dgm:pt>
    <dgm:pt modelId="{D040796E-66AB-46BF-BBE4-ADFDDD32677E}">
      <dgm:prSet phldrT="[Texto]"/>
      <dgm:spPr/>
      <dgm:t>
        <a:bodyPr/>
        <a:lstStyle/>
        <a:p>
          <a:r>
            <a:rPr lang="pt-PT" b="1" dirty="0" smtClean="0"/>
            <a:t>RESPEITA OS OUTROS!</a:t>
          </a:r>
          <a:endParaRPr lang="pt-PT" b="1" dirty="0"/>
        </a:p>
      </dgm:t>
    </dgm:pt>
    <dgm:pt modelId="{F06AC44B-C613-49C9-BB74-F1129237E894}" type="parTrans" cxnId="{5F44A87B-9BAF-4ADD-AEC4-970D7DD25DDC}">
      <dgm:prSet/>
      <dgm:spPr/>
      <dgm:t>
        <a:bodyPr/>
        <a:lstStyle/>
        <a:p>
          <a:endParaRPr lang="pt-PT"/>
        </a:p>
      </dgm:t>
    </dgm:pt>
    <dgm:pt modelId="{B1B62BDD-831E-4394-A87B-D9EAD5C22023}" type="sibTrans" cxnId="{5F44A87B-9BAF-4ADD-AEC4-970D7DD25DDC}">
      <dgm:prSet/>
      <dgm:spPr/>
      <dgm:t>
        <a:bodyPr/>
        <a:lstStyle/>
        <a:p>
          <a:endParaRPr lang="pt-PT"/>
        </a:p>
      </dgm:t>
    </dgm:pt>
    <dgm:pt modelId="{1F480A65-B371-4CFD-AB7D-7302FB16F495}">
      <dgm:prSet phldrT="[Texto]" custT="1"/>
      <dgm:spPr/>
      <dgm:t>
        <a:bodyPr/>
        <a:lstStyle/>
        <a:p>
          <a:r>
            <a:rPr lang="pt-PT" sz="2400" b="1" dirty="0" smtClean="0"/>
            <a:t>Afasta-te de comportamentos violentos.</a:t>
          </a:r>
          <a:endParaRPr lang="pt-PT" sz="2400" b="1" dirty="0"/>
        </a:p>
      </dgm:t>
    </dgm:pt>
    <dgm:pt modelId="{7DE52041-7EC8-4E00-9A33-31EAC650712E}" type="parTrans" cxnId="{4FA68A7D-09A8-4882-B73B-6D9B6F2DC265}">
      <dgm:prSet/>
      <dgm:spPr/>
      <dgm:t>
        <a:bodyPr/>
        <a:lstStyle/>
        <a:p>
          <a:endParaRPr lang="pt-PT"/>
        </a:p>
      </dgm:t>
    </dgm:pt>
    <dgm:pt modelId="{2010780A-AE92-41F9-905A-1D1F1942C656}" type="sibTrans" cxnId="{4FA68A7D-09A8-4882-B73B-6D9B6F2DC265}">
      <dgm:prSet/>
      <dgm:spPr/>
      <dgm:t>
        <a:bodyPr/>
        <a:lstStyle/>
        <a:p>
          <a:endParaRPr lang="pt-PT"/>
        </a:p>
      </dgm:t>
    </dgm:pt>
    <dgm:pt modelId="{D886E80C-071E-4CA1-94A4-81F2E2AF104F}">
      <dgm:prSet phldrT="[Texto]" custT="1"/>
      <dgm:spPr/>
      <dgm:t>
        <a:bodyPr/>
        <a:lstStyle/>
        <a:p>
          <a:r>
            <a:rPr lang="pt-PT" sz="2400" b="1" dirty="0" smtClean="0"/>
            <a:t>Respeita a privacidade dos outros.</a:t>
          </a:r>
          <a:endParaRPr lang="pt-PT" sz="2400" b="1" dirty="0"/>
        </a:p>
      </dgm:t>
    </dgm:pt>
    <dgm:pt modelId="{137F8402-D992-44D7-99F9-3B33B8CACEC3}" type="parTrans" cxnId="{B90B30F8-2F7E-41C0-8105-E533CE2BD02A}">
      <dgm:prSet/>
      <dgm:spPr/>
      <dgm:t>
        <a:bodyPr/>
        <a:lstStyle/>
        <a:p>
          <a:endParaRPr lang="pt-PT"/>
        </a:p>
      </dgm:t>
    </dgm:pt>
    <dgm:pt modelId="{D1DB83A0-5A59-400F-9EAC-83E96BB6E0C7}" type="sibTrans" cxnId="{B90B30F8-2F7E-41C0-8105-E533CE2BD02A}">
      <dgm:prSet/>
      <dgm:spPr/>
      <dgm:t>
        <a:bodyPr/>
        <a:lstStyle/>
        <a:p>
          <a:endParaRPr lang="pt-PT"/>
        </a:p>
      </dgm:t>
    </dgm:pt>
    <dgm:pt modelId="{58612BAA-3902-4208-A398-4771866544B0}">
      <dgm:prSet phldrT="[Texto]" custT="1"/>
      <dgm:spPr/>
      <dgm:t>
        <a:bodyPr/>
        <a:lstStyle/>
        <a:p>
          <a:r>
            <a:rPr lang="pt-PT" sz="2400" b="1" dirty="0" smtClean="0"/>
            <a:t>Não difundas mentiras.</a:t>
          </a:r>
          <a:endParaRPr lang="pt-PT" sz="2400" b="1" dirty="0"/>
        </a:p>
      </dgm:t>
    </dgm:pt>
    <dgm:pt modelId="{00C06F5C-44A5-4B8C-8480-71740FF77396}" type="parTrans" cxnId="{03FCB1E7-5AAE-4E13-A07B-6896D5B536E7}">
      <dgm:prSet/>
      <dgm:spPr/>
      <dgm:t>
        <a:bodyPr/>
        <a:lstStyle/>
        <a:p>
          <a:endParaRPr lang="pt-PT"/>
        </a:p>
      </dgm:t>
    </dgm:pt>
    <dgm:pt modelId="{0B4E13B6-D284-47D7-ADF7-4F8EA3134A75}" type="sibTrans" cxnId="{03FCB1E7-5AAE-4E13-A07B-6896D5B536E7}">
      <dgm:prSet/>
      <dgm:spPr/>
      <dgm:t>
        <a:bodyPr/>
        <a:lstStyle/>
        <a:p>
          <a:endParaRPr lang="pt-PT"/>
        </a:p>
      </dgm:t>
    </dgm:pt>
    <dgm:pt modelId="{F2475377-AED0-4C60-887B-A24D7C5882A3}">
      <dgm:prSet phldrT="[Texto]" custT="1"/>
      <dgm:spPr/>
      <dgm:t>
        <a:bodyPr/>
        <a:lstStyle/>
        <a:p>
          <a:r>
            <a:rPr lang="pt-PT" sz="2400" b="1" dirty="0" smtClean="0"/>
            <a:t>Não tenhas medo de contar aos teus pais e professores.</a:t>
          </a:r>
          <a:endParaRPr lang="pt-PT" sz="2400" b="1" dirty="0"/>
        </a:p>
      </dgm:t>
    </dgm:pt>
    <dgm:pt modelId="{2EC5A88D-563B-4747-B2E5-F3A399B82F25}" type="parTrans" cxnId="{288543ED-0D4D-4160-B0F5-24945ECA9299}">
      <dgm:prSet/>
      <dgm:spPr/>
      <dgm:t>
        <a:bodyPr/>
        <a:lstStyle/>
        <a:p>
          <a:endParaRPr lang="pt-PT"/>
        </a:p>
      </dgm:t>
    </dgm:pt>
    <dgm:pt modelId="{E6AE2729-C218-4C75-A3E0-F155298543FE}" type="sibTrans" cxnId="{288543ED-0D4D-4160-B0F5-24945ECA9299}">
      <dgm:prSet/>
      <dgm:spPr/>
      <dgm:t>
        <a:bodyPr/>
        <a:lstStyle/>
        <a:p>
          <a:endParaRPr lang="pt-PT"/>
        </a:p>
      </dgm:t>
    </dgm:pt>
    <dgm:pt modelId="{6FADE208-EEFB-40BC-8E8C-7D1B96BF52C2}" type="pres">
      <dgm:prSet presAssocID="{F8DE0570-9AD8-4EA3-BA73-01E94CD22A8B}" presName="diagram" presStyleCnt="0">
        <dgm:presLayoutVars>
          <dgm:chMax val="1"/>
          <dgm:dir/>
          <dgm:animLvl val="ctr"/>
          <dgm:resizeHandles val="exact"/>
        </dgm:presLayoutVars>
      </dgm:prSet>
      <dgm:spPr/>
      <dgm:t>
        <a:bodyPr/>
        <a:lstStyle/>
        <a:p>
          <a:endParaRPr lang="pt-PT"/>
        </a:p>
      </dgm:t>
    </dgm:pt>
    <dgm:pt modelId="{DB3D43E1-9E64-4EBB-8FAD-24E88FAA6EB8}" type="pres">
      <dgm:prSet presAssocID="{F8DE0570-9AD8-4EA3-BA73-01E94CD22A8B}" presName="matrix" presStyleCnt="0"/>
      <dgm:spPr/>
      <dgm:t>
        <a:bodyPr/>
        <a:lstStyle/>
        <a:p>
          <a:endParaRPr lang="pt-PT"/>
        </a:p>
      </dgm:t>
    </dgm:pt>
    <dgm:pt modelId="{83CDF1FB-DC55-4EA8-8527-20A66FEAD68B}" type="pres">
      <dgm:prSet presAssocID="{F8DE0570-9AD8-4EA3-BA73-01E94CD22A8B}" presName="tile1" presStyleLbl="node1" presStyleIdx="0" presStyleCnt="4"/>
      <dgm:spPr/>
      <dgm:t>
        <a:bodyPr/>
        <a:lstStyle/>
        <a:p>
          <a:endParaRPr lang="pt-PT"/>
        </a:p>
      </dgm:t>
    </dgm:pt>
    <dgm:pt modelId="{BB78DBC9-750A-4D45-A42A-F6EBBB57CDD0}" type="pres">
      <dgm:prSet presAssocID="{F8DE0570-9AD8-4EA3-BA73-01E94CD22A8B}" presName="tile1text" presStyleLbl="node1" presStyleIdx="0" presStyleCnt="4">
        <dgm:presLayoutVars>
          <dgm:chMax val="0"/>
          <dgm:chPref val="0"/>
          <dgm:bulletEnabled val="1"/>
        </dgm:presLayoutVars>
      </dgm:prSet>
      <dgm:spPr/>
      <dgm:t>
        <a:bodyPr/>
        <a:lstStyle/>
        <a:p>
          <a:endParaRPr lang="pt-PT"/>
        </a:p>
      </dgm:t>
    </dgm:pt>
    <dgm:pt modelId="{B74632E6-A1A9-4E47-937C-9323AF43D803}" type="pres">
      <dgm:prSet presAssocID="{F8DE0570-9AD8-4EA3-BA73-01E94CD22A8B}" presName="tile2" presStyleLbl="node1" presStyleIdx="1" presStyleCnt="4"/>
      <dgm:spPr/>
      <dgm:t>
        <a:bodyPr/>
        <a:lstStyle/>
        <a:p>
          <a:endParaRPr lang="pt-PT"/>
        </a:p>
      </dgm:t>
    </dgm:pt>
    <dgm:pt modelId="{ED61865D-05F9-4D21-B301-3CF43FA5CE0D}" type="pres">
      <dgm:prSet presAssocID="{F8DE0570-9AD8-4EA3-BA73-01E94CD22A8B}" presName="tile2text" presStyleLbl="node1" presStyleIdx="1" presStyleCnt="4">
        <dgm:presLayoutVars>
          <dgm:chMax val="0"/>
          <dgm:chPref val="0"/>
          <dgm:bulletEnabled val="1"/>
        </dgm:presLayoutVars>
      </dgm:prSet>
      <dgm:spPr/>
      <dgm:t>
        <a:bodyPr/>
        <a:lstStyle/>
        <a:p>
          <a:endParaRPr lang="pt-PT"/>
        </a:p>
      </dgm:t>
    </dgm:pt>
    <dgm:pt modelId="{0A437008-BDDE-4927-BED2-859E53B44A12}" type="pres">
      <dgm:prSet presAssocID="{F8DE0570-9AD8-4EA3-BA73-01E94CD22A8B}" presName="tile3" presStyleLbl="node1" presStyleIdx="2" presStyleCnt="4" custLinFactX="-1761" custLinFactNeighborX="-100000"/>
      <dgm:spPr/>
      <dgm:t>
        <a:bodyPr/>
        <a:lstStyle/>
        <a:p>
          <a:endParaRPr lang="pt-PT"/>
        </a:p>
      </dgm:t>
    </dgm:pt>
    <dgm:pt modelId="{2F247932-2A05-4DF7-9D05-7F616B77B532}" type="pres">
      <dgm:prSet presAssocID="{F8DE0570-9AD8-4EA3-BA73-01E94CD22A8B}" presName="tile3text" presStyleLbl="node1" presStyleIdx="2" presStyleCnt="4">
        <dgm:presLayoutVars>
          <dgm:chMax val="0"/>
          <dgm:chPref val="0"/>
          <dgm:bulletEnabled val="1"/>
        </dgm:presLayoutVars>
      </dgm:prSet>
      <dgm:spPr/>
      <dgm:t>
        <a:bodyPr/>
        <a:lstStyle/>
        <a:p>
          <a:endParaRPr lang="pt-PT"/>
        </a:p>
      </dgm:t>
    </dgm:pt>
    <dgm:pt modelId="{13D090D3-EFA9-4471-9881-3ED4FD754A85}" type="pres">
      <dgm:prSet presAssocID="{F8DE0570-9AD8-4EA3-BA73-01E94CD22A8B}" presName="tile4" presStyleLbl="node1" presStyleIdx="3" presStyleCnt="4" custLinFactNeighborY="771"/>
      <dgm:spPr/>
      <dgm:t>
        <a:bodyPr/>
        <a:lstStyle/>
        <a:p>
          <a:endParaRPr lang="pt-PT"/>
        </a:p>
      </dgm:t>
    </dgm:pt>
    <dgm:pt modelId="{3CB1504A-E4F7-4560-8786-DBF1C4F4E77C}" type="pres">
      <dgm:prSet presAssocID="{F8DE0570-9AD8-4EA3-BA73-01E94CD22A8B}" presName="tile4text" presStyleLbl="node1" presStyleIdx="3" presStyleCnt="4">
        <dgm:presLayoutVars>
          <dgm:chMax val="0"/>
          <dgm:chPref val="0"/>
          <dgm:bulletEnabled val="1"/>
        </dgm:presLayoutVars>
      </dgm:prSet>
      <dgm:spPr/>
      <dgm:t>
        <a:bodyPr/>
        <a:lstStyle/>
        <a:p>
          <a:endParaRPr lang="pt-PT"/>
        </a:p>
      </dgm:t>
    </dgm:pt>
    <dgm:pt modelId="{32B9DE3B-F60E-4837-A3FE-2AAD7CDE2DBD}" type="pres">
      <dgm:prSet presAssocID="{F8DE0570-9AD8-4EA3-BA73-01E94CD22A8B}" presName="centerTile" presStyleLbl="fgShp" presStyleIdx="0" presStyleCnt="1">
        <dgm:presLayoutVars>
          <dgm:chMax val="0"/>
          <dgm:chPref val="0"/>
        </dgm:presLayoutVars>
      </dgm:prSet>
      <dgm:spPr/>
      <dgm:t>
        <a:bodyPr/>
        <a:lstStyle/>
        <a:p>
          <a:endParaRPr lang="pt-PT"/>
        </a:p>
      </dgm:t>
    </dgm:pt>
  </dgm:ptLst>
  <dgm:cxnLst>
    <dgm:cxn modelId="{03FCB1E7-5AAE-4E13-A07B-6896D5B536E7}" srcId="{D040796E-66AB-46BF-BBE4-ADFDDD32677E}" destId="{58612BAA-3902-4208-A398-4771866544B0}" srcOrd="2" destOrd="0" parTransId="{00C06F5C-44A5-4B8C-8480-71740FF77396}" sibTransId="{0B4E13B6-D284-47D7-ADF7-4F8EA3134A75}"/>
    <dgm:cxn modelId="{3EF72899-5560-4814-BAD1-F2F0EFF0D136}" type="presOf" srcId="{D040796E-66AB-46BF-BBE4-ADFDDD32677E}" destId="{32B9DE3B-F60E-4837-A3FE-2AAD7CDE2DBD}" srcOrd="0" destOrd="0" presId="urn:microsoft.com/office/officeart/2005/8/layout/matrix1"/>
    <dgm:cxn modelId="{B90B30F8-2F7E-41C0-8105-E533CE2BD02A}" srcId="{D040796E-66AB-46BF-BBE4-ADFDDD32677E}" destId="{D886E80C-071E-4CA1-94A4-81F2E2AF104F}" srcOrd="1" destOrd="0" parTransId="{137F8402-D992-44D7-99F9-3B33B8CACEC3}" sibTransId="{D1DB83A0-5A59-400F-9EAC-83E96BB6E0C7}"/>
    <dgm:cxn modelId="{DAEF60D4-0EFA-4874-B5CC-58F9322548C7}" type="presOf" srcId="{F2475377-AED0-4C60-887B-A24D7C5882A3}" destId="{13D090D3-EFA9-4471-9881-3ED4FD754A85}" srcOrd="0" destOrd="0" presId="urn:microsoft.com/office/officeart/2005/8/layout/matrix1"/>
    <dgm:cxn modelId="{4FA68A7D-09A8-4882-B73B-6D9B6F2DC265}" srcId="{D040796E-66AB-46BF-BBE4-ADFDDD32677E}" destId="{1F480A65-B371-4CFD-AB7D-7302FB16F495}" srcOrd="0" destOrd="0" parTransId="{7DE52041-7EC8-4E00-9A33-31EAC650712E}" sibTransId="{2010780A-AE92-41F9-905A-1D1F1942C656}"/>
    <dgm:cxn modelId="{10FC0788-5E0C-44C3-98E0-5418C45E0F7D}" type="presOf" srcId="{D886E80C-071E-4CA1-94A4-81F2E2AF104F}" destId="{ED61865D-05F9-4D21-B301-3CF43FA5CE0D}" srcOrd="1" destOrd="0" presId="urn:microsoft.com/office/officeart/2005/8/layout/matrix1"/>
    <dgm:cxn modelId="{288543ED-0D4D-4160-B0F5-24945ECA9299}" srcId="{D040796E-66AB-46BF-BBE4-ADFDDD32677E}" destId="{F2475377-AED0-4C60-887B-A24D7C5882A3}" srcOrd="3" destOrd="0" parTransId="{2EC5A88D-563B-4747-B2E5-F3A399B82F25}" sibTransId="{E6AE2729-C218-4C75-A3E0-F155298543FE}"/>
    <dgm:cxn modelId="{C8ED6FC9-50F8-4740-9442-A45F19D09A57}" type="presOf" srcId="{1F480A65-B371-4CFD-AB7D-7302FB16F495}" destId="{83CDF1FB-DC55-4EA8-8527-20A66FEAD68B}" srcOrd="0" destOrd="0" presId="urn:microsoft.com/office/officeart/2005/8/layout/matrix1"/>
    <dgm:cxn modelId="{37B6CDE1-FF08-457B-80ED-B1E6E1C5EA58}" type="presOf" srcId="{F2475377-AED0-4C60-887B-A24D7C5882A3}" destId="{3CB1504A-E4F7-4560-8786-DBF1C4F4E77C}" srcOrd="1" destOrd="0" presId="urn:microsoft.com/office/officeart/2005/8/layout/matrix1"/>
    <dgm:cxn modelId="{135FE4A9-2437-4F88-9E21-D99B0F381DDD}" type="presOf" srcId="{F8DE0570-9AD8-4EA3-BA73-01E94CD22A8B}" destId="{6FADE208-EEFB-40BC-8E8C-7D1B96BF52C2}" srcOrd="0" destOrd="0" presId="urn:microsoft.com/office/officeart/2005/8/layout/matrix1"/>
    <dgm:cxn modelId="{8AB3EB6F-B528-42F5-899B-7E28E01BF4D7}" type="presOf" srcId="{D886E80C-071E-4CA1-94A4-81F2E2AF104F}" destId="{B74632E6-A1A9-4E47-937C-9323AF43D803}" srcOrd="0" destOrd="0" presId="urn:microsoft.com/office/officeart/2005/8/layout/matrix1"/>
    <dgm:cxn modelId="{5F44A87B-9BAF-4ADD-AEC4-970D7DD25DDC}" srcId="{F8DE0570-9AD8-4EA3-BA73-01E94CD22A8B}" destId="{D040796E-66AB-46BF-BBE4-ADFDDD32677E}" srcOrd="0" destOrd="0" parTransId="{F06AC44B-C613-49C9-BB74-F1129237E894}" sibTransId="{B1B62BDD-831E-4394-A87B-D9EAD5C22023}"/>
    <dgm:cxn modelId="{2122B664-40DE-41E5-B8A5-E9F03241A163}" type="presOf" srcId="{58612BAA-3902-4208-A398-4771866544B0}" destId="{2F247932-2A05-4DF7-9D05-7F616B77B532}" srcOrd="1" destOrd="0" presId="urn:microsoft.com/office/officeart/2005/8/layout/matrix1"/>
    <dgm:cxn modelId="{F1E963F7-241F-48D3-A17A-2E0D66E9CA81}" type="presOf" srcId="{1F480A65-B371-4CFD-AB7D-7302FB16F495}" destId="{BB78DBC9-750A-4D45-A42A-F6EBBB57CDD0}" srcOrd="1" destOrd="0" presId="urn:microsoft.com/office/officeart/2005/8/layout/matrix1"/>
    <dgm:cxn modelId="{426DD7B1-F7C9-4FF1-BBE3-33B8B72497B3}" type="presOf" srcId="{58612BAA-3902-4208-A398-4771866544B0}" destId="{0A437008-BDDE-4927-BED2-859E53B44A12}" srcOrd="0" destOrd="0" presId="urn:microsoft.com/office/officeart/2005/8/layout/matrix1"/>
    <dgm:cxn modelId="{11FCDE09-7D0F-4C12-B959-1D06BF9A0295}" type="presParOf" srcId="{6FADE208-EEFB-40BC-8E8C-7D1B96BF52C2}" destId="{DB3D43E1-9E64-4EBB-8FAD-24E88FAA6EB8}" srcOrd="0" destOrd="0" presId="urn:microsoft.com/office/officeart/2005/8/layout/matrix1"/>
    <dgm:cxn modelId="{C6835E6D-1CD9-4F58-A751-C6685633A62B}" type="presParOf" srcId="{DB3D43E1-9E64-4EBB-8FAD-24E88FAA6EB8}" destId="{83CDF1FB-DC55-4EA8-8527-20A66FEAD68B}" srcOrd="0" destOrd="0" presId="urn:microsoft.com/office/officeart/2005/8/layout/matrix1"/>
    <dgm:cxn modelId="{F538827E-FF5C-4BC2-9819-216D9CD67A10}" type="presParOf" srcId="{DB3D43E1-9E64-4EBB-8FAD-24E88FAA6EB8}" destId="{BB78DBC9-750A-4D45-A42A-F6EBBB57CDD0}" srcOrd="1" destOrd="0" presId="urn:microsoft.com/office/officeart/2005/8/layout/matrix1"/>
    <dgm:cxn modelId="{1A9819A2-5276-4EC2-9337-882334523259}" type="presParOf" srcId="{DB3D43E1-9E64-4EBB-8FAD-24E88FAA6EB8}" destId="{B74632E6-A1A9-4E47-937C-9323AF43D803}" srcOrd="2" destOrd="0" presId="urn:microsoft.com/office/officeart/2005/8/layout/matrix1"/>
    <dgm:cxn modelId="{7CAD3434-BEFD-4497-83EB-C1F64EAB0ACE}" type="presParOf" srcId="{DB3D43E1-9E64-4EBB-8FAD-24E88FAA6EB8}" destId="{ED61865D-05F9-4D21-B301-3CF43FA5CE0D}" srcOrd="3" destOrd="0" presId="urn:microsoft.com/office/officeart/2005/8/layout/matrix1"/>
    <dgm:cxn modelId="{E6009A30-2BA9-43A8-980B-ADA24966C880}" type="presParOf" srcId="{DB3D43E1-9E64-4EBB-8FAD-24E88FAA6EB8}" destId="{0A437008-BDDE-4927-BED2-859E53B44A12}" srcOrd="4" destOrd="0" presId="urn:microsoft.com/office/officeart/2005/8/layout/matrix1"/>
    <dgm:cxn modelId="{3C710284-550D-4A7D-9705-0249DAD78082}" type="presParOf" srcId="{DB3D43E1-9E64-4EBB-8FAD-24E88FAA6EB8}" destId="{2F247932-2A05-4DF7-9D05-7F616B77B532}" srcOrd="5" destOrd="0" presId="urn:microsoft.com/office/officeart/2005/8/layout/matrix1"/>
    <dgm:cxn modelId="{A1FC44BA-7719-42B9-AEE5-E62734FFE073}" type="presParOf" srcId="{DB3D43E1-9E64-4EBB-8FAD-24E88FAA6EB8}" destId="{13D090D3-EFA9-4471-9881-3ED4FD754A85}" srcOrd="6" destOrd="0" presId="urn:microsoft.com/office/officeart/2005/8/layout/matrix1"/>
    <dgm:cxn modelId="{D3290CBD-15B9-4B89-806D-1C0C51C11530}" type="presParOf" srcId="{DB3D43E1-9E64-4EBB-8FAD-24E88FAA6EB8}" destId="{3CB1504A-E4F7-4560-8786-DBF1C4F4E77C}" srcOrd="7" destOrd="0" presId="urn:microsoft.com/office/officeart/2005/8/layout/matrix1"/>
    <dgm:cxn modelId="{8C2E8889-5363-486E-ADAD-BA6B67E27FDB}" type="presParOf" srcId="{6FADE208-EEFB-40BC-8E8C-7D1B96BF52C2}" destId="{32B9DE3B-F60E-4837-A3FE-2AAD7CDE2DBD}" srcOrd="1" destOrd="0" presId="urn:microsoft.com/office/officeart/2005/8/layout/matrix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27B481-A6D5-423B-BC43-1F1056C7B5D4}" type="doc">
      <dgm:prSet loTypeId="urn:microsoft.com/office/officeart/2005/8/layout/arrow5" loCatId="relationship" qsTypeId="urn:microsoft.com/office/officeart/2005/8/quickstyle/3d2" qsCatId="3D" csTypeId="urn:microsoft.com/office/officeart/2005/8/colors/accent1_2" csCatId="accent1" phldr="1"/>
      <dgm:spPr/>
      <dgm:t>
        <a:bodyPr/>
        <a:lstStyle/>
        <a:p>
          <a:endParaRPr lang="pt-PT"/>
        </a:p>
      </dgm:t>
    </dgm:pt>
    <dgm:pt modelId="{2AA3EC1D-D783-46F8-B417-4CAFB60B6713}">
      <dgm:prSet phldrT="[Texto]"/>
      <dgm:spPr/>
      <dgm:t>
        <a:bodyPr/>
        <a:lstStyle/>
        <a:p>
          <a:pPr algn="ctr"/>
          <a:r>
            <a:rPr lang="pt-PT" dirty="0" smtClean="0"/>
            <a:t>Boas Práticas</a:t>
          </a:r>
          <a:endParaRPr lang="pt-PT" dirty="0"/>
        </a:p>
      </dgm:t>
    </dgm:pt>
    <dgm:pt modelId="{ECD969CE-C758-492B-AAE0-0E628432E2E8}" type="parTrans" cxnId="{45EBD847-3978-48CE-A4A8-9BA12F6DCC0F}">
      <dgm:prSet/>
      <dgm:spPr/>
      <dgm:t>
        <a:bodyPr/>
        <a:lstStyle/>
        <a:p>
          <a:pPr algn="ctr"/>
          <a:endParaRPr lang="pt-PT"/>
        </a:p>
      </dgm:t>
    </dgm:pt>
    <dgm:pt modelId="{830A6228-079C-4EFF-A480-D020357CAF07}" type="sibTrans" cxnId="{45EBD847-3978-48CE-A4A8-9BA12F6DCC0F}">
      <dgm:prSet/>
      <dgm:spPr/>
      <dgm:t>
        <a:bodyPr/>
        <a:lstStyle/>
        <a:p>
          <a:pPr algn="ctr"/>
          <a:endParaRPr lang="pt-PT"/>
        </a:p>
      </dgm:t>
    </dgm:pt>
    <dgm:pt modelId="{ACE93E4F-9C7F-4D8A-95AA-2EC8C3BEC352}">
      <dgm:prSet phldrT="[Texto]"/>
      <dgm:spPr/>
      <dgm:t>
        <a:bodyPr/>
        <a:lstStyle/>
        <a:p>
          <a:pPr algn="ctr"/>
          <a:r>
            <a:rPr lang="pt-PT" dirty="0" smtClean="0"/>
            <a:t>Ameaças online</a:t>
          </a:r>
          <a:endParaRPr lang="pt-PT" dirty="0"/>
        </a:p>
      </dgm:t>
    </dgm:pt>
    <dgm:pt modelId="{4CF82D80-C0AF-4E0F-944F-BD9A9ECB311A}" type="parTrans" cxnId="{4D488BDF-63B7-4699-8031-D33A3A93BC3C}">
      <dgm:prSet/>
      <dgm:spPr/>
      <dgm:t>
        <a:bodyPr/>
        <a:lstStyle/>
        <a:p>
          <a:pPr algn="ctr"/>
          <a:endParaRPr lang="pt-PT"/>
        </a:p>
      </dgm:t>
    </dgm:pt>
    <dgm:pt modelId="{989CC567-45C5-46C4-91A3-E7C84CE0E44E}" type="sibTrans" cxnId="{4D488BDF-63B7-4699-8031-D33A3A93BC3C}">
      <dgm:prSet/>
      <dgm:spPr/>
      <dgm:t>
        <a:bodyPr/>
        <a:lstStyle/>
        <a:p>
          <a:pPr algn="ctr"/>
          <a:endParaRPr lang="pt-PT"/>
        </a:p>
      </dgm:t>
    </dgm:pt>
    <dgm:pt modelId="{49F3F093-214F-417D-A597-D5C222800A3E}" type="pres">
      <dgm:prSet presAssocID="{FD27B481-A6D5-423B-BC43-1F1056C7B5D4}" presName="diagram" presStyleCnt="0">
        <dgm:presLayoutVars>
          <dgm:dir/>
          <dgm:resizeHandles val="exact"/>
        </dgm:presLayoutVars>
      </dgm:prSet>
      <dgm:spPr/>
      <dgm:t>
        <a:bodyPr/>
        <a:lstStyle/>
        <a:p>
          <a:endParaRPr lang="pt-PT"/>
        </a:p>
      </dgm:t>
    </dgm:pt>
    <dgm:pt modelId="{0965A81E-FF9F-4543-BA6E-6903EB52D55D}" type="pres">
      <dgm:prSet presAssocID="{2AA3EC1D-D783-46F8-B417-4CAFB60B6713}" presName="arrow" presStyleLbl="node1" presStyleIdx="0" presStyleCnt="2" custRadScaleRad="120678" custRadScaleInc="-202">
        <dgm:presLayoutVars>
          <dgm:bulletEnabled val="1"/>
        </dgm:presLayoutVars>
      </dgm:prSet>
      <dgm:spPr/>
      <dgm:t>
        <a:bodyPr/>
        <a:lstStyle/>
        <a:p>
          <a:endParaRPr lang="pt-PT"/>
        </a:p>
      </dgm:t>
    </dgm:pt>
    <dgm:pt modelId="{4371D21F-F0B3-4018-8EED-C69047E9FE9C}" type="pres">
      <dgm:prSet presAssocID="{ACE93E4F-9C7F-4D8A-95AA-2EC8C3BEC352}" presName="arrow" presStyleLbl="node1" presStyleIdx="1" presStyleCnt="2">
        <dgm:presLayoutVars>
          <dgm:bulletEnabled val="1"/>
        </dgm:presLayoutVars>
      </dgm:prSet>
      <dgm:spPr/>
      <dgm:t>
        <a:bodyPr/>
        <a:lstStyle/>
        <a:p>
          <a:endParaRPr lang="pt-PT"/>
        </a:p>
      </dgm:t>
    </dgm:pt>
  </dgm:ptLst>
  <dgm:cxnLst>
    <dgm:cxn modelId="{3CBD6EED-E127-4C09-8722-EEF4C04C7C9B}" type="presOf" srcId="{2AA3EC1D-D783-46F8-B417-4CAFB60B6713}" destId="{0965A81E-FF9F-4543-BA6E-6903EB52D55D}" srcOrd="0" destOrd="0" presId="urn:microsoft.com/office/officeart/2005/8/layout/arrow5"/>
    <dgm:cxn modelId="{C2B71CE2-6F89-483A-B317-76B96661750A}" type="presOf" srcId="{ACE93E4F-9C7F-4D8A-95AA-2EC8C3BEC352}" destId="{4371D21F-F0B3-4018-8EED-C69047E9FE9C}" srcOrd="0" destOrd="0" presId="urn:microsoft.com/office/officeart/2005/8/layout/arrow5"/>
    <dgm:cxn modelId="{90E64FF5-4997-4876-A1EA-F4FFFA0E409E}" type="presOf" srcId="{FD27B481-A6D5-423B-BC43-1F1056C7B5D4}" destId="{49F3F093-214F-417D-A597-D5C222800A3E}" srcOrd="0" destOrd="0" presId="urn:microsoft.com/office/officeart/2005/8/layout/arrow5"/>
    <dgm:cxn modelId="{45EBD847-3978-48CE-A4A8-9BA12F6DCC0F}" srcId="{FD27B481-A6D5-423B-BC43-1F1056C7B5D4}" destId="{2AA3EC1D-D783-46F8-B417-4CAFB60B6713}" srcOrd="0" destOrd="0" parTransId="{ECD969CE-C758-492B-AAE0-0E628432E2E8}" sibTransId="{830A6228-079C-4EFF-A480-D020357CAF07}"/>
    <dgm:cxn modelId="{4D488BDF-63B7-4699-8031-D33A3A93BC3C}" srcId="{FD27B481-A6D5-423B-BC43-1F1056C7B5D4}" destId="{ACE93E4F-9C7F-4D8A-95AA-2EC8C3BEC352}" srcOrd="1" destOrd="0" parTransId="{4CF82D80-C0AF-4E0F-944F-BD9A9ECB311A}" sibTransId="{989CC567-45C5-46C4-91A3-E7C84CE0E44E}"/>
    <dgm:cxn modelId="{19AE77F9-31C9-4053-BE9D-7BA4635FC6A5}" type="presParOf" srcId="{49F3F093-214F-417D-A597-D5C222800A3E}" destId="{0965A81E-FF9F-4543-BA6E-6903EB52D55D}" srcOrd="0" destOrd="0" presId="urn:microsoft.com/office/officeart/2005/8/layout/arrow5"/>
    <dgm:cxn modelId="{C27D3ABA-BCFC-4250-A44E-03C69FDE5C2B}" type="presParOf" srcId="{49F3F093-214F-417D-A597-D5C222800A3E}" destId="{4371D21F-F0B3-4018-8EED-C69047E9FE9C}"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85DB19-84A4-490E-9E5C-A2A6F0A0A601}"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pt-PT"/>
        </a:p>
      </dgm:t>
    </dgm:pt>
    <dgm:pt modelId="{5F7BC1FC-22A1-472F-A313-15056DFF456A}">
      <dgm:prSet phldrT="[Texto]"/>
      <dgm:spPr/>
      <dgm:t>
        <a:bodyPr/>
        <a:lstStyle/>
        <a:p>
          <a:r>
            <a:rPr lang="pt-PT" dirty="0" smtClean="0"/>
            <a:t>Em 2010 circularam 95 biliões de emails maldosos.</a:t>
          </a:r>
          <a:endParaRPr lang="pt-PT" dirty="0"/>
        </a:p>
      </dgm:t>
    </dgm:pt>
    <dgm:pt modelId="{FE7B2C30-E701-48BD-924B-3EC9E3EA113D}" type="parTrans" cxnId="{D24E15E4-2826-421F-A0EF-FE54CD12FB18}">
      <dgm:prSet/>
      <dgm:spPr/>
      <dgm:t>
        <a:bodyPr/>
        <a:lstStyle/>
        <a:p>
          <a:endParaRPr lang="pt-PT"/>
        </a:p>
      </dgm:t>
    </dgm:pt>
    <dgm:pt modelId="{DC88DA59-FD7D-45D7-AB49-333C72C658C6}" type="sibTrans" cxnId="{D24E15E4-2826-421F-A0EF-FE54CD12FB18}">
      <dgm:prSet/>
      <dgm:spPr/>
      <dgm:t>
        <a:bodyPr/>
        <a:lstStyle/>
        <a:p>
          <a:endParaRPr lang="pt-PT"/>
        </a:p>
      </dgm:t>
    </dgm:pt>
    <dgm:pt modelId="{4A9DD119-0DC1-4EFF-BE80-E0685375262E}">
      <dgm:prSet phldrT="[Texto]"/>
      <dgm:spPr/>
      <dgm:t>
        <a:bodyPr/>
        <a:lstStyle/>
        <a:p>
          <a:r>
            <a:rPr lang="pt-PT" dirty="0" smtClean="0"/>
            <a:t>1 em cada 284 emails tem </a:t>
          </a:r>
          <a:r>
            <a:rPr lang="pt-PT" dirty="0" err="1" smtClean="0"/>
            <a:t>malware</a:t>
          </a:r>
          <a:r>
            <a:rPr lang="pt-PT" dirty="0" smtClean="0"/>
            <a:t>. </a:t>
          </a:r>
          <a:endParaRPr lang="pt-PT" dirty="0"/>
        </a:p>
      </dgm:t>
    </dgm:pt>
    <dgm:pt modelId="{02F183EC-F84F-49F7-A609-0DB5B8820B4D}" type="parTrans" cxnId="{F47ADBFF-A442-4C9A-93AA-B96496CE4E00}">
      <dgm:prSet/>
      <dgm:spPr/>
      <dgm:t>
        <a:bodyPr/>
        <a:lstStyle/>
        <a:p>
          <a:endParaRPr lang="pt-PT"/>
        </a:p>
      </dgm:t>
    </dgm:pt>
    <dgm:pt modelId="{2F9F4646-0EB0-4AA8-BC67-E041069B0A80}" type="sibTrans" cxnId="{F47ADBFF-A442-4C9A-93AA-B96496CE4E00}">
      <dgm:prSet/>
      <dgm:spPr/>
      <dgm:t>
        <a:bodyPr/>
        <a:lstStyle/>
        <a:p>
          <a:endParaRPr lang="pt-PT"/>
        </a:p>
      </dgm:t>
    </dgm:pt>
    <dgm:pt modelId="{C1F8EDAD-C72D-490B-BB58-51C884EE2150}" type="pres">
      <dgm:prSet presAssocID="{0685DB19-84A4-490E-9E5C-A2A6F0A0A601}" presName="Name0" presStyleCnt="0">
        <dgm:presLayoutVars>
          <dgm:dir/>
          <dgm:animLvl val="lvl"/>
          <dgm:resizeHandles val="exact"/>
        </dgm:presLayoutVars>
      </dgm:prSet>
      <dgm:spPr/>
      <dgm:t>
        <a:bodyPr/>
        <a:lstStyle/>
        <a:p>
          <a:endParaRPr lang="pt-PT"/>
        </a:p>
      </dgm:t>
    </dgm:pt>
    <dgm:pt modelId="{6259A1D0-4005-4636-8452-466213AE653F}" type="pres">
      <dgm:prSet presAssocID="{5F7BC1FC-22A1-472F-A313-15056DFF456A}" presName="linNode" presStyleCnt="0"/>
      <dgm:spPr/>
      <dgm:t>
        <a:bodyPr/>
        <a:lstStyle/>
        <a:p>
          <a:endParaRPr lang="pt-PT"/>
        </a:p>
      </dgm:t>
    </dgm:pt>
    <dgm:pt modelId="{28E74684-DAAD-4514-991F-F252DD11BA12}" type="pres">
      <dgm:prSet presAssocID="{5F7BC1FC-22A1-472F-A313-15056DFF456A}" presName="parentText" presStyleLbl="node1" presStyleIdx="0" presStyleCnt="2" custScaleX="264383">
        <dgm:presLayoutVars>
          <dgm:chMax val="1"/>
          <dgm:bulletEnabled val="1"/>
        </dgm:presLayoutVars>
      </dgm:prSet>
      <dgm:spPr/>
      <dgm:t>
        <a:bodyPr/>
        <a:lstStyle/>
        <a:p>
          <a:endParaRPr lang="pt-PT"/>
        </a:p>
      </dgm:t>
    </dgm:pt>
    <dgm:pt modelId="{36C06FD2-1C66-4649-9E2F-A1AD303D3A93}" type="pres">
      <dgm:prSet presAssocID="{DC88DA59-FD7D-45D7-AB49-333C72C658C6}" presName="sp" presStyleCnt="0"/>
      <dgm:spPr/>
      <dgm:t>
        <a:bodyPr/>
        <a:lstStyle/>
        <a:p>
          <a:endParaRPr lang="pt-PT"/>
        </a:p>
      </dgm:t>
    </dgm:pt>
    <dgm:pt modelId="{AAA42B3C-D03F-4254-BA0D-5450C7A7F6E1}" type="pres">
      <dgm:prSet presAssocID="{4A9DD119-0DC1-4EFF-BE80-E0685375262E}" presName="linNode" presStyleCnt="0"/>
      <dgm:spPr/>
      <dgm:t>
        <a:bodyPr/>
        <a:lstStyle/>
        <a:p>
          <a:endParaRPr lang="pt-PT"/>
        </a:p>
      </dgm:t>
    </dgm:pt>
    <dgm:pt modelId="{7E80DB30-69E6-41AA-AB30-0DAEBB7B3F6B}" type="pres">
      <dgm:prSet presAssocID="{4A9DD119-0DC1-4EFF-BE80-E0685375262E}" presName="parentText" presStyleLbl="node1" presStyleIdx="1" presStyleCnt="2" custScaleX="263707">
        <dgm:presLayoutVars>
          <dgm:chMax val="1"/>
          <dgm:bulletEnabled val="1"/>
        </dgm:presLayoutVars>
      </dgm:prSet>
      <dgm:spPr/>
      <dgm:t>
        <a:bodyPr/>
        <a:lstStyle/>
        <a:p>
          <a:endParaRPr lang="pt-PT"/>
        </a:p>
      </dgm:t>
    </dgm:pt>
  </dgm:ptLst>
  <dgm:cxnLst>
    <dgm:cxn modelId="{F47ADBFF-A442-4C9A-93AA-B96496CE4E00}" srcId="{0685DB19-84A4-490E-9E5C-A2A6F0A0A601}" destId="{4A9DD119-0DC1-4EFF-BE80-E0685375262E}" srcOrd="1" destOrd="0" parTransId="{02F183EC-F84F-49F7-A609-0DB5B8820B4D}" sibTransId="{2F9F4646-0EB0-4AA8-BC67-E041069B0A80}"/>
    <dgm:cxn modelId="{E5530119-00A4-46D2-B537-76A85C87E2FE}" type="presOf" srcId="{5F7BC1FC-22A1-472F-A313-15056DFF456A}" destId="{28E74684-DAAD-4514-991F-F252DD11BA12}" srcOrd="0" destOrd="0" presId="urn:microsoft.com/office/officeart/2005/8/layout/vList5"/>
    <dgm:cxn modelId="{6E811259-0883-42BD-B913-E4D0B5FA3BB9}" type="presOf" srcId="{4A9DD119-0DC1-4EFF-BE80-E0685375262E}" destId="{7E80DB30-69E6-41AA-AB30-0DAEBB7B3F6B}" srcOrd="0" destOrd="0" presId="urn:microsoft.com/office/officeart/2005/8/layout/vList5"/>
    <dgm:cxn modelId="{D24E15E4-2826-421F-A0EF-FE54CD12FB18}" srcId="{0685DB19-84A4-490E-9E5C-A2A6F0A0A601}" destId="{5F7BC1FC-22A1-472F-A313-15056DFF456A}" srcOrd="0" destOrd="0" parTransId="{FE7B2C30-E701-48BD-924B-3EC9E3EA113D}" sibTransId="{DC88DA59-FD7D-45D7-AB49-333C72C658C6}"/>
    <dgm:cxn modelId="{5530B313-E872-4C16-A344-10CAFC66869E}" type="presOf" srcId="{0685DB19-84A4-490E-9E5C-A2A6F0A0A601}" destId="{C1F8EDAD-C72D-490B-BB58-51C884EE2150}" srcOrd="0" destOrd="0" presId="urn:microsoft.com/office/officeart/2005/8/layout/vList5"/>
    <dgm:cxn modelId="{C2683532-93FE-4AE5-8B5B-D2743EBA4560}" type="presParOf" srcId="{C1F8EDAD-C72D-490B-BB58-51C884EE2150}" destId="{6259A1D0-4005-4636-8452-466213AE653F}" srcOrd="0" destOrd="0" presId="urn:microsoft.com/office/officeart/2005/8/layout/vList5"/>
    <dgm:cxn modelId="{071EFB13-352A-4C5F-8F3A-60E4B9810295}" type="presParOf" srcId="{6259A1D0-4005-4636-8452-466213AE653F}" destId="{28E74684-DAAD-4514-991F-F252DD11BA12}" srcOrd="0" destOrd="0" presId="urn:microsoft.com/office/officeart/2005/8/layout/vList5"/>
    <dgm:cxn modelId="{805B1086-7F6F-4406-8B58-3D889D34E1B9}" type="presParOf" srcId="{C1F8EDAD-C72D-490B-BB58-51C884EE2150}" destId="{36C06FD2-1C66-4649-9E2F-A1AD303D3A93}" srcOrd="1" destOrd="0" presId="urn:microsoft.com/office/officeart/2005/8/layout/vList5"/>
    <dgm:cxn modelId="{C629244D-86ED-4E5F-9A77-5D883C3B9BF9}" type="presParOf" srcId="{C1F8EDAD-C72D-490B-BB58-51C884EE2150}" destId="{AAA42B3C-D03F-4254-BA0D-5450C7A7F6E1}" srcOrd="2" destOrd="0" presId="urn:microsoft.com/office/officeart/2005/8/layout/vList5"/>
    <dgm:cxn modelId="{CE88CFDF-2CA9-4340-BCFB-418A6F10CC56}" type="presParOf" srcId="{AAA42B3C-D03F-4254-BA0D-5450C7A7F6E1}" destId="{7E80DB30-69E6-41AA-AB30-0DAEBB7B3F6B}"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E8096F-B32B-47B6-8D3A-C91F37A156B1}" type="doc">
      <dgm:prSet loTypeId="urn:microsoft.com/office/officeart/2005/8/layout/matrix2" loCatId="matrix" qsTypeId="urn:microsoft.com/office/officeart/2005/8/quickstyle/simple2" qsCatId="simple" csTypeId="urn:microsoft.com/office/officeart/2005/8/colors/accent5_2" csCatId="accent5" phldr="1"/>
      <dgm:spPr/>
      <dgm:t>
        <a:bodyPr/>
        <a:lstStyle/>
        <a:p>
          <a:endParaRPr lang="pt-PT"/>
        </a:p>
      </dgm:t>
    </dgm:pt>
    <dgm:pt modelId="{A4F79C20-17D2-4EBE-8B4A-BBC2ED81E66E}">
      <dgm:prSet phldrT="[Texto]"/>
      <dgm:spPr>
        <a:noFill/>
      </dgm:spPr>
      <dgm:t>
        <a:bodyPr/>
        <a:lstStyle/>
        <a:p>
          <a:r>
            <a:rPr lang="pt-PT" dirty="0" smtClean="0"/>
            <a:t>Spam</a:t>
          </a:r>
          <a:endParaRPr lang="pt-PT" dirty="0"/>
        </a:p>
      </dgm:t>
    </dgm:pt>
    <dgm:pt modelId="{7EABB33B-E877-4F42-8219-DBA71F525C8E}" type="parTrans" cxnId="{498E34E5-DEE1-49CA-A2FE-94D872939BB7}">
      <dgm:prSet/>
      <dgm:spPr/>
      <dgm:t>
        <a:bodyPr/>
        <a:lstStyle/>
        <a:p>
          <a:endParaRPr lang="pt-PT"/>
        </a:p>
      </dgm:t>
    </dgm:pt>
    <dgm:pt modelId="{8225D1AB-E32C-4274-B6B4-B6FA0E20E661}" type="sibTrans" cxnId="{498E34E5-DEE1-49CA-A2FE-94D872939BB7}">
      <dgm:prSet/>
      <dgm:spPr/>
      <dgm:t>
        <a:bodyPr/>
        <a:lstStyle/>
        <a:p>
          <a:endParaRPr lang="pt-PT"/>
        </a:p>
      </dgm:t>
    </dgm:pt>
    <dgm:pt modelId="{D0F60FF3-7040-4435-B3DE-1CAD8CF10F1C}">
      <dgm:prSet phldrT="[Texto]"/>
      <dgm:spPr>
        <a:noFill/>
      </dgm:spPr>
      <dgm:t>
        <a:bodyPr/>
        <a:lstStyle/>
        <a:p>
          <a:r>
            <a:rPr lang="pt-PT" dirty="0" smtClean="0"/>
            <a:t>Vírus</a:t>
          </a:r>
          <a:endParaRPr lang="pt-PT" dirty="0"/>
        </a:p>
      </dgm:t>
    </dgm:pt>
    <dgm:pt modelId="{649E8978-9A4C-45E8-BFDE-4410C04B300B}" type="parTrans" cxnId="{CA95C91C-83FA-4E22-A458-AB03E41DFAEE}">
      <dgm:prSet/>
      <dgm:spPr/>
      <dgm:t>
        <a:bodyPr/>
        <a:lstStyle/>
        <a:p>
          <a:endParaRPr lang="pt-PT"/>
        </a:p>
      </dgm:t>
    </dgm:pt>
    <dgm:pt modelId="{34BB0E89-6B1D-4692-95C8-C028554C864A}" type="sibTrans" cxnId="{CA95C91C-83FA-4E22-A458-AB03E41DFAEE}">
      <dgm:prSet/>
      <dgm:spPr/>
      <dgm:t>
        <a:bodyPr/>
        <a:lstStyle/>
        <a:p>
          <a:endParaRPr lang="pt-PT"/>
        </a:p>
      </dgm:t>
    </dgm:pt>
    <dgm:pt modelId="{AD99C00D-5C24-4947-B94A-28CEEFA72594}">
      <dgm:prSet phldrT="[Texto]"/>
      <dgm:spPr>
        <a:noFill/>
      </dgm:spPr>
      <dgm:t>
        <a:bodyPr/>
        <a:lstStyle/>
        <a:p>
          <a:r>
            <a:rPr lang="pt-PT" dirty="0" smtClean="0"/>
            <a:t>Burla</a:t>
          </a:r>
          <a:endParaRPr lang="pt-PT" dirty="0"/>
        </a:p>
      </dgm:t>
    </dgm:pt>
    <dgm:pt modelId="{92852070-B481-48A0-B485-EAF8A2BAC362}" type="parTrans" cxnId="{F6A5CA93-27C9-4E3F-95EB-494CAD5D1695}">
      <dgm:prSet/>
      <dgm:spPr/>
      <dgm:t>
        <a:bodyPr/>
        <a:lstStyle/>
        <a:p>
          <a:endParaRPr lang="pt-PT"/>
        </a:p>
      </dgm:t>
    </dgm:pt>
    <dgm:pt modelId="{8E7325DB-DF73-4C8F-B817-31E09D065F1B}" type="sibTrans" cxnId="{F6A5CA93-27C9-4E3F-95EB-494CAD5D1695}">
      <dgm:prSet/>
      <dgm:spPr/>
      <dgm:t>
        <a:bodyPr/>
        <a:lstStyle/>
        <a:p>
          <a:endParaRPr lang="pt-PT"/>
        </a:p>
      </dgm:t>
    </dgm:pt>
    <dgm:pt modelId="{DD51F129-42EB-464F-8492-A4899A01417D}">
      <dgm:prSet phldrT="[Texto]"/>
      <dgm:spPr>
        <a:noFill/>
      </dgm:spPr>
      <dgm:t>
        <a:bodyPr/>
        <a:lstStyle/>
        <a:p>
          <a:r>
            <a:rPr lang="pt-PT" dirty="0" smtClean="0"/>
            <a:t>Phishing</a:t>
          </a:r>
          <a:endParaRPr lang="pt-PT" dirty="0"/>
        </a:p>
      </dgm:t>
    </dgm:pt>
    <dgm:pt modelId="{D073C7DB-B535-40A5-95C4-B44AA849155F}" type="parTrans" cxnId="{68DE124B-64F5-4EEF-9CE8-F73D633B5FB4}">
      <dgm:prSet/>
      <dgm:spPr/>
      <dgm:t>
        <a:bodyPr/>
        <a:lstStyle/>
        <a:p>
          <a:endParaRPr lang="pt-PT"/>
        </a:p>
      </dgm:t>
    </dgm:pt>
    <dgm:pt modelId="{A23DC71D-F15A-46E9-A7B8-D7D8BAED69F8}" type="sibTrans" cxnId="{68DE124B-64F5-4EEF-9CE8-F73D633B5FB4}">
      <dgm:prSet/>
      <dgm:spPr/>
      <dgm:t>
        <a:bodyPr/>
        <a:lstStyle/>
        <a:p>
          <a:endParaRPr lang="pt-PT"/>
        </a:p>
      </dgm:t>
    </dgm:pt>
    <dgm:pt modelId="{1E620FC9-36DC-4B5D-B0FB-024E31260C49}" type="pres">
      <dgm:prSet presAssocID="{31E8096F-B32B-47B6-8D3A-C91F37A156B1}" presName="matrix" presStyleCnt="0">
        <dgm:presLayoutVars>
          <dgm:chMax val="1"/>
          <dgm:dir/>
          <dgm:resizeHandles val="exact"/>
        </dgm:presLayoutVars>
      </dgm:prSet>
      <dgm:spPr/>
      <dgm:t>
        <a:bodyPr/>
        <a:lstStyle/>
        <a:p>
          <a:endParaRPr lang="pt-PT"/>
        </a:p>
      </dgm:t>
    </dgm:pt>
    <dgm:pt modelId="{650EC1FC-FB03-4AE3-8B10-74A277E96FD4}" type="pres">
      <dgm:prSet presAssocID="{31E8096F-B32B-47B6-8D3A-C91F37A156B1}" presName="axisShape" presStyleLbl="bgShp" presStyleIdx="0" presStyleCnt="1"/>
      <dgm:spPr/>
      <dgm:t>
        <a:bodyPr/>
        <a:lstStyle/>
        <a:p>
          <a:endParaRPr lang="pt-PT"/>
        </a:p>
      </dgm:t>
    </dgm:pt>
    <dgm:pt modelId="{A93EEB4A-E84A-4582-951E-7748A58D7F25}" type="pres">
      <dgm:prSet presAssocID="{31E8096F-B32B-47B6-8D3A-C91F37A156B1}" presName="rect1" presStyleLbl="node1" presStyleIdx="0" presStyleCnt="4">
        <dgm:presLayoutVars>
          <dgm:chMax val="0"/>
          <dgm:chPref val="0"/>
          <dgm:bulletEnabled val="1"/>
        </dgm:presLayoutVars>
      </dgm:prSet>
      <dgm:spPr/>
      <dgm:t>
        <a:bodyPr/>
        <a:lstStyle/>
        <a:p>
          <a:endParaRPr lang="pt-PT"/>
        </a:p>
      </dgm:t>
    </dgm:pt>
    <dgm:pt modelId="{47377E0A-8214-4523-A480-99B722B3847B}" type="pres">
      <dgm:prSet presAssocID="{31E8096F-B32B-47B6-8D3A-C91F37A156B1}" presName="rect2" presStyleLbl="node1" presStyleIdx="1" presStyleCnt="4">
        <dgm:presLayoutVars>
          <dgm:chMax val="0"/>
          <dgm:chPref val="0"/>
          <dgm:bulletEnabled val="1"/>
        </dgm:presLayoutVars>
      </dgm:prSet>
      <dgm:spPr/>
      <dgm:t>
        <a:bodyPr/>
        <a:lstStyle/>
        <a:p>
          <a:endParaRPr lang="pt-PT"/>
        </a:p>
      </dgm:t>
    </dgm:pt>
    <dgm:pt modelId="{4752CBFD-39B2-4BBC-9189-9C4DC6B77AFB}" type="pres">
      <dgm:prSet presAssocID="{31E8096F-B32B-47B6-8D3A-C91F37A156B1}" presName="rect3" presStyleLbl="node1" presStyleIdx="2" presStyleCnt="4">
        <dgm:presLayoutVars>
          <dgm:chMax val="0"/>
          <dgm:chPref val="0"/>
          <dgm:bulletEnabled val="1"/>
        </dgm:presLayoutVars>
      </dgm:prSet>
      <dgm:spPr/>
      <dgm:t>
        <a:bodyPr/>
        <a:lstStyle/>
        <a:p>
          <a:endParaRPr lang="pt-PT"/>
        </a:p>
      </dgm:t>
    </dgm:pt>
    <dgm:pt modelId="{DE3D1E0E-AF2C-4A5A-AD10-7522F197F9C0}" type="pres">
      <dgm:prSet presAssocID="{31E8096F-B32B-47B6-8D3A-C91F37A156B1}" presName="rect4" presStyleLbl="node1" presStyleIdx="3" presStyleCnt="4">
        <dgm:presLayoutVars>
          <dgm:chMax val="0"/>
          <dgm:chPref val="0"/>
          <dgm:bulletEnabled val="1"/>
        </dgm:presLayoutVars>
      </dgm:prSet>
      <dgm:spPr/>
      <dgm:t>
        <a:bodyPr/>
        <a:lstStyle/>
        <a:p>
          <a:endParaRPr lang="pt-PT"/>
        </a:p>
      </dgm:t>
    </dgm:pt>
  </dgm:ptLst>
  <dgm:cxnLst>
    <dgm:cxn modelId="{68DE124B-64F5-4EEF-9CE8-F73D633B5FB4}" srcId="{31E8096F-B32B-47B6-8D3A-C91F37A156B1}" destId="{DD51F129-42EB-464F-8492-A4899A01417D}" srcOrd="3" destOrd="0" parTransId="{D073C7DB-B535-40A5-95C4-B44AA849155F}" sibTransId="{A23DC71D-F15A-46E9-A7B8-D7D8BAED69F8}"/>
    <dgm:cxn modelId="{498E34E5-DEE1-49CA-A2FE-94D872939BB7}" srcId="{31E8096F-B32B-47B6-8D3A-C91F37A156B1}" destId="{A4F79C20-17D2-4EBE-8B4A-BBC2ED81E66E}" srcOrd="0" destOrd="0" parTransId="{7EABB33B-E877-4F42-8219-DBA71F525C8E}" sibTransId="{8225D1AB-E32C-4274-B6B4-B6FA0E20E661}"/>
    <dgm:cxn modelId="{CA95C91C-83FA-4E22-A458-AB03E41DFAEE}" srcId="{31E8096F-B32B-47B6-8D3A-C91F37A156B1}" destId="{D0F60FF3-7040-4435-B3DE-1CAD8CF10F1C}" srcOrd="1" destOrd="0" parTransId="{649E8978-9A4C-45E8-BFDE-4410C04B300B}" sibTransId="{34BB0E89-6B1D-4692-95C8-C028554C864A}"/>
    <dgm:cxn modelId="{F6A5CA93-27C9-4E3F-95EB-494CAD5D1695}" srcId="{31E8096F-B32B-47B6-8D3A-C91F37A156B1}" destId="{AD99C00D-5C24-4947-B94A-28CEEFA72594}" srcOrd="2" destOrd="0" parTransId="{92852070-B481-48A0-B485-EAF8A2BAC362}" sibTransId="{8E7325DB-DF73-4C8F-B817-31E09D065F1B}"/>
    <dgm:cxn modelId="{D4A67E3F-840F-48B3-B2F3-39F1D3F8FD96}" type="presOf" srcId="{A4F79C20-17D2-4EBE-8B4A-BBC2ED81E66E}" destId="{A93EEB4A-E84A-4582-951E-7748A58D7F25}" srcOrd="0" destOrd="0" presId="urn:microsoft.com/office/officeart/2005/8/layout/matrix2"/>
    <dgm:cxn modelId="{705FD312-10E6-40F9-9856-08F0D546FAE2}" type="presOf" srcId="{D0F60FF3-7040-4435-B3DE-1CAD8CF10F1C}" destId="{47377E0A-8214-4523-A480-99B722B3847B}" srcOrd="0" destOrd="0" presId="urn:microsoft.com/office/officeart/2005/8/layout/matrix2"/>
    <dgm:cxn modelId="{FE93D233-B80A-4D28-91CA-DAAF62EF600C}" type="presOf" srcId="{31E8096F-B32B-47B6-8D3A-C91F37A156B1}" destId="{1E620FC9-36DC-4B5D-B0FB-024E31260C49}" srcOrd="0" destOrd="0" presId="urn:microsoft.com/office/officeart/2005/8/layout/matrix2"/>
    <dgm:cxn modelId="{0CA3D7FE-B1C6-4FF0-8917-48E7C1A5BC23}" type="presOf" srcId="{AD99C00D-5C24-4947-B94A-28CEEFA72594}" destId="{4752CBFD-39B2-4BBC-9189-9C4DC6B77AFB}" srcOrd="0" destOrd="0" presId="urn:microsoft.com/office/officeart/2005/8/layout/matrix2"/>
    <dgm:cxn modelId="{BA0D8A4D-0EEA-433F-ABC5-8DAB2CAC6A1F}" type="presOf" srcId="{DD51F129-42EB-464F-8492-A4899A01417D}" destId="{DE3D1E0E-AF2C-4A5A-AD10-7522F197F9C0}" srcOrd="0" destOrd="0" presId="urn:microsoft.com/office/officeart/2005/8/layout/matrix2"/>
    <dgm:cxn modelId="{67D6772E-DBBA-4D3D-86E1-A234089D8214}" type="presParOf" srcId="{1E620FC9-36DC-4B5D-B0FB-024E31260C49}" destId="{650EC1FC-FB03-4AE3-8B10-74A277E96FD4}" srcOrd="0" destOrd="0" presId="urn:microsoft.com/office/officeart/2005/8/layout/matrix2"/>
    <dgm:cxn modelId="{C1CAE406-4A8F-4CDA-ABBE-0C17B3066FD4}" type="presParOf" srcId="{1E620FC9-36DC-4B5D-B0FB-024E31260C49}" destId="{A93EEB4A-E84A-4582-951E-7748A58D7F25}" srcOrd="1" destOrd="0" presId="urn:microsoft.com/office/officeart/2005/8/layout/matrix2"/>
    <dgm:cxn modelId="{F33E82AB-F281-4DD4-88BC-81799A6D2410}" type="presParOf" srcId="{1E620FC9-36DC-4B5D-B0FB-024E31260C49}" destId="{47377E0A-8214-4523-A480-99B722B3847B}" srcOrd="2" destOrd="0" presId="urn:microsoft.com/office/officeart/2005/8/layout/matrix2"/>
    <dgm:cxn modelId="{63989F9E-C2C7-4430-8D16-0A6E9018A835}" type="presParOf" srcId="{1E620FC9-36DC-4B5D-B0FB-024E31260C49}" destId="{4752CBFD-39B2-4BBC-9189-9C4DC6B77AFB}" srcOrd="3" destOrd="0" presId="urn:microsoft.com/office/officeart/2005/8/layout/matrix2"/>
    <dgm:cxn modelId="{5E11CAAA-E451-4768-9BEE-D1EFBBC50AE5}" type="presParOf" srcId="{1E620FC9-36DC-4B5D-B0FB-024E31260C49}" destId="{DE3D1E0E-AF2C-4A5A-AD10-7522F197F9C0}"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685DB19-84A4-490E-9E5C-A2A6F0A0A601}" type="doc">
      <dgm:prSet loTypeId="urn:microsoft.com/office/officeart/2005/8/layout/vList5" loCatId="list" qsTypeId="urn:microsoft.com/office/officeart/2005/8/quickstyle/simple1" qsCatId="simple" csTypeId="urn:microsoft.com/office/officeart/2005/8/colors/accent1_5" csCatId="accent1" phldr="1"/>
      <dgm:spPr/>
      <dgm:t>
        <a:bodyPr/>
        <a:lstStyle/>
        <a:p>
          <a:endParaRPr lang="pt-PT"/>
        </a:p>
      </dgm:t>
    </dgm:pt>
    <dgm:pt modelId="{5F7BC1FC-22A1-472F-A313-15056DFF456A}">
      <dgm:prSet phldrT="[Texto]"/>
      <dgm:spPr/>
      <dgm:t>
        <a:bodyPr/>
        <a:lstStyle/>
        <a:p>
          <a:r>
            <a:rPr lang="pt-PT" dirty="0" smtClean="0"/>
            <a:t>O teu computador pode ser controlado remotamente.</a:t>
          </a:r>
          <a:endParaRPr lang="pt-PT" dirty="0"/>
        </a:p>
      </dgm:t>
    </dgm:pt>
    <dgm:pt modelId="{FE7B2C30-E701-48BD-924B-3EC9E3EA113D}" type="parTrans" cxnId="{D24E15E4-2826-421F-A0EF-FE54CD12FB18}">
      <dgm:prSet/>
      <dgm:spPr/>
      <dgm:t>
        <a:bodyPr/>
        <a:lstStyle/>
        <a:p>
          <a:endParaRPr lang="pt-PT"/>
        </a:p>
      </dgm:t>
    </dgm:pt>
    <dgm:pt modelId="{DC88DA59-FD7D-45D7-AB49-333C72C658C6}" type="sibTrans" cxnId="{D24E15E4-2826-421F-A0EF-FE54CD12FB18}">
      <dgm:prSet/>
      <dgm:spPr/>
      <dgm:t>
        <a:bodyPr/>
        <a:lstStyle/>
        <a:p>
          <a:endParaRPr lang="pt-PT"/>
        </a:p>
      </dgm:t>
    </dgm:pt>
    <dgm:pt modelId="{4A9DD119-0DC1-4EFF-BE80-E0685375262E}">
      <dgm:prSet phldrT="[Texto]"/>
      <dgm:spPr/>
      <dgm:t>
        <a:bodyPr/>
        <a:lstStyle/>
        <a:p>
          <a:r>
            <a:rPr lang="pt-PT" dirty="0" smtClean="0"/>
            <a:t>Os ficheiros que partilhas nos programas de IM podem ter vírus. </a:t>
          </a:r>
          <a:endParaRPr lang="pt-PT" dirty="0"/>
        </a:p>
      </dgm:t>
    </dgm:pt>
    <dgm:pt modelId="{02F183EC-F84F-49F7-A609-0DB5B8820B4D}" type="parTrans" cxnId="{F47ADBFF-A442-4C9A-93AA-B96496CE4E00}">
      <dgm:prSet/>
      <dgm:spPr/>
      <dgm:t>
        <a:bodyPr/>
        <a:lstStyle/>
        <a:p>
          <a:endParaRPr lang="pt-PT"/>
        </a:p>
      </dgm:t>
    </dgm:pt>
    <dgm:pt modelId="{2F9F4646-0EB0-4AA8-BC67-E041069B0A80}" type="sibTrans" cxnId="{F47ADBFF-A442-4C9A-93AA-B96496CE4E00}">
      <dgm:prSet/>
      <dgm:spPr/>
      <dgm:t>
        <a:bodyPr/>
        <a:lstStyle/>
        <a:p>
          <a:endParaRPr lang="pt-PT"/>
        </a:p>
      </dgm:t>
    </dgm:pt>
    <dgm:pt modelId="{C1F8EDAD-C72D-490B-BB58-51C884EE2150}" type="pres">
      <dgm:prSet presAssocID="{0685DB19-84A4-490E-9E5C-A2A6F0A0A601}" presName="Name0" presStyleCnt="0">
        <dgm:presLayoutVars>
          <dgm:dir/>
          <dgm:animLvl val="lvl"/>
          <dgm:resizeHandles val="exact"/>
        </dgm:presLayoutVars>
      </dgm:prSet>
      <dgm:spPr/>
      <dgm:t>
        <a:bodyPr/>
        <a:lstStyle/>
        <a:p>
          <a:endParaRPr lang="pt-PT"/>
        </a:p>
      </dgm:t>
    </dgm:pt>
    <dgm:pt modelId="{6259A1D0-4005-4636-8452-466213AE653F}" type="pres">
      <dgm:prSet presAssocID="{5F7BC1FC-22A1-472F-A313-15056DFF456A}" presName="linNode" presStyleCnt="0"/>
      <dgm:spPr/>
      <dgm:t>
        <a:bodyPr/>
        <a:lstStyle/>
        <a:p>
          <a:endParaRPr lang="pt-PT"/>
        </a:p>
      </dgm:t>
    </dgm:pt>
    <dgm:pt modelId="{28E74684-DAAD-4514-991F-F252DD11BA12}" type="pres">
      <dgm:prSet presAssocID="{5F7BC1FC-22A1-472F-A313-15056DFF456A}" presName="parentText" presStyleLbl="node1" presStyleIdx="0" presStyleCnt="2" custScaleX="264383">
        <dgm:presLayoutVars>
          <dgm:chMax val="1"/>
          <dgm:bulletEnabled val="1"/>
        </dgm:presLayoutVars>
      </dgm:prSet>
      <dgm:spPr/>
      <dgm:t>
        <a:bodyPr/>
        <a:lstStyle/>
        <a:p>
          <a:endParaRPr lang="pt-PT"/>
        </a:p>
      </dgm:t>
    </dgm:pt>
    <dgm:pt modelId="{36C06FD2-1C66-4649-9E2F-A1AD303D3A93}" type="pres">
      <dgm:prSet presAssocID="{DC88DA59-FD7D-45D7-AB49-333C72C658C6}" presName="sp" presStyleCnt="0"/>
      <dgm:spPr/>
      <dgm:t>
        <a:bodyPr/>
        <a:lstStyle/>
        <a:p>
          <a:endParaRPr lang="pt-PT"/>
        </a:p>
      </dgm:t>
    </dgm:pt>
    <dgm:pt modelId="{AAA42B3C-D03F-4254-BA0D-5450C7A7F6E1}" type="pres">
      <dgm:prSet presAssocID="{4A9DD119-0DC1-4EFF-BE80-E0685375262E}" presName="linNode" presStyleCnt="0"/>
      <dgm:spPr/>
      <dgm:t>
        <a:bodyPr/>
        <a:lstStyle/>
        <a:p>
          <a:endParaRPr lang="pt-PT"/>
        </a:p>
      </dgm:t>
    </dgm:pt>
    <dgm:pt modelId="{7E80DB30-69E6-41AA-AB30-0DAEBB7B3F6B}" type="pres">
      <dgm:prSet presAssocID="{4A9DD119-0DC1-4EFF-BE80-E0685375262E}" presName="parentText" presStyleLbl="node1" presStyleIdx="1" presStyleCnt="2" custScaleX="263707">
        <dgm:presLayoutVars>
          <dgm:chMax val="1"/>
          <dgm:bulletEnabled val="1"/>
        </dgm:presLayoutVars>
      </dgm:prSet>
      <dgm:spPr/>
      <dgm:t>
        <a:bodyPr/>
        <a:lstStyle/>
        <a:p>
          <a:endParaRPr lang="pt-PT"/>
        </a:p>
      </dgm:t>
    </dgm:pt>
  </dgm:ptLst>
  <dgm:cxnLst>
    <dgm:cxn modelId="{F47ADBFF-A442-4C9A-93AA-B96496CE4E00}" srcId="{0685DB19-84A4-490E-9E5C-A2A6F0A0A601}" destId="{4A9DD119-0DC1-4EFF-BE80-E0685375262E}" srcOrd="1" destOrd="0" parTransId="{02F183EC-F84F-49F7-A609-0DB5B8820B4D}" sibTransId="{2F9F4646-0EB0-4AA8-BC67-E041069B0A80}"/>
    <dgm:cxn modelId="{AA4AB53C-B214-4324-AFD8-0EF311AE600E}" type="presOf" srcId="{0685DB19-84A4-490E-9E5C-A2A6F0A0A601}" destId="{C1F8EDAD-C72D-490B-BB58-51C884EE2150}" srcOrd="0" destOrd="0" presId="urn:microsoft.com/office/officeart/2005/8/layout/vList5"/>
    <dgm:cxn modelId="{D24E15E4-2826-421F-A0EF-FE54CD12FB18}" srcId="{0685DB19-84A4-490E-9E5C-A2A6F0A0A601}" destId="{5F7BC1FC-22A1-472F-A313-15056DFF456A}" srcOrd="0" destOrd="0" parTransId="{FE7B2C30-E701-48BD-924B-3EC9E3EA113D}" sibTransId="{DC88DA59-FD7D-45D7-AB49-333C72C658C6}"/>
    <dgm:cxn modelId="{264C2654-A296-456E-825D-4359681CCC33}" type="presOf" srcId="{5F7BC1FC-22A1-472F-A313-15056DFF456A}" destId="{28E74684-DAAD-4514-991F-F252DD11BA12}" srcOrd="0" destOrd="0" presId="urn:microsoft.com/office/officeart/2005/8/layout/vList5"/>
    <dgm:cxn modelId="{C4EB7C0D-7931-4BEE-8293-FF6A6070B00E}" type="presOf" srcId="{4A9DD119-0DC1-4EFF-BE80-E0685375262E}" destId="{7E80DB30-69E6-41AA-AB30-0DAEBB7B3F6B}" srcOrd="0" destOrd="0" presId="urn:microsoft.com/office/officeart/2005/8/layout/vList5"/>
    <dgm:cxn modelId="{5C3FF4C2-1EB0-4039-81F0-3A7ACEC9C78E}" type="presParOf" srcId="{C1F8EDAD-C72D-490B-BB58-51C884EE2150}" destId="{6259A1D0-4005-4636-8452-466213AE653F}" srcOrd="0" destOrd="0" presId="urn:microsoft.com/office/officeart/2005/8/layout/vList5"/>
    <dgm:cxn modelId="{9393FE05-1028-4A1D-96EB-E0B874F772C3}" type="presParOf" srcId="{6259A1D0-4005-4636-8452-466213AE653F}" destId="{28E74684-DAAD-4514-991F-F252DD11BA12}" srcOrd="0" destOrd="0" presId="urn:microsoft.com/office/officeart/2005/8/layout/vList5"/>
    <dgm:cxn modelId="{80CE1CFC-9E5A-427A-A3CF-19830400B757}" type="presParOf" srcId="{C1F8EDAD-C72D-490B-BB58-51C884EE2150}" destId="{36C06FD2-1C66-4649-9E2F-A1AD303D3A93}" srcOrd="1" destOrd="0" presId="urn:microsoft.com/office/officeart/2005/8/layout/vList5"/>
    <dgm:cxn modelId="{598720F4-2436-4930-915C-1DC81BAB2664}" type="presParOf" srcId="{C1F8EDAD-C72D-490B-BB58-51C884EE2150}" destId="{AAA42B3C-D03F-4254-BA0D-5450C7A7F6E1}" srcOrd="2" destOrd="0" presId="urn:microsoft.com/office/officeart/2005/8/layout/vList5"/>
    <dgm:cxn modelId="{8BF0EA65-B5B7-41C6-B30E-94AC98984D1A}" type="presParOf" srcId="{AAA42B3C-D03F-4254-BA0D-5450C7A7F6E1}" destId="{7E80DB30-69E6-41AA-AB30-0DAEBB7B3F6B}"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685DB19-84A4-490E-9E5C-A2A6F0A0A60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pt-PT"/>
        </a:p>
      </dgm:t>
    </dgm:pt>
    <dgm:pt modelId="{5F7BC1FC-22A1-472F-A313-15056DFF456A}">
      <dgm:prSet phldrT="[Texto]" custT="1"/>
      <dgm:spPr/>
      <dgm:t>
        <a:bodyPr/>
        <a:lstStyle/>
        <a:p>
          <a:r>
            <a:rPr lang="pt-PT" sz="3200" b="0" spc="-100" dirty="0" smtClean="0">
              <a:gradFill>
                <a:gsLst>
                  <a:gs pos="0">
                    <a:srgbClr val="FBFBFB"/>
                  </a:gs>
                  <a:gs pos="100000">
                    <a:srgbClr val="FBFBFB"/>
                  </a:gs>
                </a:gsLst>
                <a:lin ang="5400000" scaled="0"/>
              </a:gradFill>
              <a:latin typeface="Segoe UI Light" pitchFamily="34" charset="0"/>
            </a:rPr>
            <a:t>59% dos jovens até aos 16 anos usam as redes sociais.</a:t>
          </a:r>
          <a:endParaRPr lang="pt-PT" sz="3200" b="0" dirty="0"/>
        </a:p>
      </dgm:t>
    </dgm:pt>
    <dgm:pt modelId="{FE7B2C30-E701-48BD-924B-3EC9E3EA113D}" type="parTrans" cxnId="{D24E15E4-2826-421F-A0EF-FE54CD12FB18}">
      <dgm:prSet/>
      <dgm:spPr/>
      <dgm:t>
        <a:bodyPr/>
        <a:lstStyle/>
        <a:p>
          <a:endParaRPr lang="pt-PT" sz="2800"/>
        </a:p>
      </dgm:t>
    </dgm:pt>
    <dgm:pt modelId="{DC88DA59-FD7D-45D7-AB49-333C72C658C6}" type="sibTrans" cxnId="{D24E15E4-2826-421F-A0EF-FE54CD12FB18}">
      <dgm:prSet/>
      <dgm:spPr/>
      <dgm:t>
        <a:bodyPr/>
        <a:lstStyle/>
        <a:p>
          <a:endParaRPr lang="pt-PT" sz="2800"/>
        </a:p>
      </dgm:t>
    </dgm:pt>
    <dgm:pt modelId="{4A9DD119-0DC1-4EFF-BE80-E0685375262E}">
      <dgm:prSet phldrT="[Texto]" custT="1"/>
      <dgm:spPr/>
      <dgm:t>
        <a:bodyPr/>
        <a:lstStyle/>
        <a:p>
          <a:r>
            <a:rPr lang="pt-PT" sz="3200" b="0" spc="-100" dirty="0" smtClean="0">
              <a:gradFill>
                <a:gsLst>
                  <a:gs pos="0">
                    <a:srgbClr val="FBFBFB"/>
                  </a:gs>
                  <a:gs pos="100000">
                    <a:srgbClr val="FBFBFB"/>
                  </a:gs>
                </a:gsLst>
                <a:lin ang="5400000" scaled="0"/>
              </a:gradFill>
              <a:latin typeface="Segoe UI Light" pitchFamily="34" charset="0"/>
            </a:rPr>
            <a:t>Mas metade não sabe alterar as definições de privacidade nos seus perfis</a:t>
          </a:r>
          <a:r>
            <a:rPr lang="pt-PT" sz="3200" b="0" dirty="0" smtClean="0"/>
            <a:t>. </a:t>
          </a:r>
          <a:endParaRPr lang="pt-PT" sz="3200" b="0" dirty="0"/>
        </a:p>
      </dgm:t>
    </dgm:pt>
    <dgm:pt modelId="{02F183EC-F84F-49F7-A609-0DB5B8820B4D}" type="parTrans" cxnId="{F47ADBFF-A442-4C9A-93AA-B96496CE4E00}">
      <dgm:prSet/>
      <dgm:spPr/>
      <dgm:t>
        <a:bodyPr/>
        <a:lstStyle/>
        <a:p>
          <a:endParaRPr lang="pt-PT" sz="2800"/>
        </a:p>
      </dgm:t>
    </dgm:pt>
    <dgm:pt modelId="{2F9F4646-0EB0-4AA8-BC67-E041069B0A80}" type="sibTrans" cxnId="{F47ADBFF-A442-4C9A-93AA-B96496CE4E00}">
      <dgm:prSet/>
      <dgm:spPr/>
      <dgm:t>
        <a:bodyPr/>
        <a:lstStyle/>
        <a:p>
          <a:endParaRPr lang="pt-PT" sz="2800"/>
        </a:p>
      </dgm:t>
    </dgm:pt>
    <dgm:pt modelId="{C1F8EDAD-C72D-490B-BB58-51C884EE2150}" type="pres">
      <dgm:prSet presAssocID="{0685DB19-84A4-490E-9E5C-A2A6F0A0A601}" presName="Name0" presStyleCnt="0">
        <dgm:presLayoutVars>
          <dgm:dir/>
          <dgm:animLvl val="lvl"/>
          <dgm:resizeHandles val="exact"/>
        </dgm:presLayoutVars>
      </dgm:prSet>
      <dgm:spPr/>
      <dgm:t>
        <a:bodyPr/>
        <a:lstStyle/>
        <a:p>
          <a:endParaRPr lang="pt-PT"/>
        </a:p>
      </dgm:t>
    </dgm:pt>
    <dgm:pt modelId="{6259A1D0-4005-4636-8452-466213AE653F}" type="pres">
      <dgm:prSet presAssocID="{5F7BC1FC-22A1-472F-A313-15056DFF456A}" presName="linNode" presStyleCnt="0"/>
      <dgm:spPr/>
    </dgm:pt>
    <dgm:pt modelId="{28E74684-DAAD-4514-991F-F252DD11BA12}" type="pres">
      <dgm:prSet presAssocID="{5F7BC1FC-22A1-472F-A313-15056DFF456A}" presName="parentText" presStyleLbl="node1" presStyleIdx="0" presStyleCnt="2" custScaleX="264383">
        <dgm:presLayoutVars>
          <dgm:chMax val="1"/>
          <dgm:bulletEnabled val="1"/>
        </dgm:presLayoutVars>
      </dgm:prSet>
      <dgm:spPr/>
      <dgm:t>
        <a:bodyPr/>
        <a:lstStyle/>
        <a:p>
          <a:endParaRPr lang="pt-PT"/>
        </a:p>
      </dgm:t>
    </dgm:pt>
    <dgm:pt modelId="{36C06FD2-1C66-4649-9E2F-A1AD303D3A93}" type="pres">
      <dgm:prSet presAssocID="{DC88DA59-FD7D-45D7-AB49-333C72C658C6}" presName="sp" presStyleCnt="0"/>
      <dgm:spPr/>
    </dgm:pt>
    <dgm:pt modelId="{AAA42B3C-D03F-4254-BA0D-5450C7A7F6E1}" type="pres">
      <dgm:prSet presAssocID="{4A9DD119-0DC1-4EFF-BE80-E0685375262E}" presName="linNode" presStyleCnt="0"/>
      <dgm:spPr/>
    </dgm:pt>
    <dgm:pt modelId="{7E80DB30-69E6-41AA-AB30-0DAEBB7B3F6B}" type="pres">
      <dgm:prSet presAssocID="{4A9DD119-0DC1-4EFF-BE80-E0685375262E}" presName="parentText" presStyleLbl="node1" presStyleIdx="1" presStyleCnt="2" custScaleX="263707">
        <dgm:presLayoutVars>
          <dgm:chMax val="1"/>
          <dgm:bulletEnabled val="1"/>
        </dgm:presLayoutVars>
      </dgm:prSet>
      <dgm:spPr/>
      <dgm:t>
        <a:bodyPr/>
        <a:lstStyle/>
        <a:p>
          <a:endParaRPr lang="pt-PT"/>
        </a:p>
      </dgm:t>
    </dgm:pt>
  </dgm:ptLst>
  <dgm:cxnLst>
    <dgm:cxn modelId="{A948EDE7-60C7-48DA-BAC2-4F5CC452827E}" type="presOf" srcId="{4A9DD119-0DC1-4EFF-BE80-E0685375262E}" destId="{7E80DB30-69E6-41AA-AB30-0DAEBB7B3F6B}" srcOrd="0" destOrd="0" presId="urn:microsoft.com/office/officeart/2005/8/layout/vList5"/>
    <dgm:cxn modelId="{26832AB2-78ED-4CA0-8B04-3321B01F1DCB}" type="presOf" srcId="{0685DB19-84A4-490E-9E5C-A2A6F0A0A601}" destId="{C1F8EDAD-C72D-490B-BB58-51C884EE2150}" srcOrd="0" destOrd="0" presId="urn:microsoft.com/office/officeart/2005/8/layout/vList5"/>
    <dgm:cxn modelId="{F47ADBFF-A442-4C9A-93AA-B96496CE4E00}" srcId="{0685DB19-84A4-490E-9E5C-A2A6F0A0A601}" destId="{4A9DD119-0DC1-4EFF-BE80-E0685375262E}" srcOrd="1" destOrd="0" parTransId="{02F183EC-F84F-49F7-A609-0DB5B8820B4D}" sibTransId="{2F9F4646-0EB0-4AA8-BC67-E041069B0A80}"/>
    <dgm:cxn modelId="{4697C419-DE84-4613-B71A-2186D872DB81}" type="presOf" srcId="{5F7BC1FC-22A1-472F-A313-15056DFF456A}" destId="{28E74684-DAAD-4514-991F-F252DD11BA12}" srcOrd="0" destOrd="0" presId="urn:microsoft.com/office/officeart/2005/8/layout/vList5"/>
    <dgm:cxn modelId="{D24E15E4-2826-421F-A0EF-FE54CD12FB18}" srcId="{0685DB19-84A4-490E-9E5C-A2A6F0A0A601}" destId="{5F7BC1FC-22A1-472F-A313-15056DFF456A}" srcOrd="0" destOrd="0" parTransId="{FE7B2C30-E701-48BD-924B-3EC9E3EA113D}" sibTransId="{DC88DA59-FD7D-45D7-AB49-333C72C658C6}"/>
    <dgm:cxn modelId="{CB341B8B-2905-4194-8919-A4843827847B}" type="presParOf" srcId="{C1F8EDAD-C72D-490B-BB58-51C884EE2150}" destId="{6259A1D0-4005-4636-8452-466213AE653F}" srcOrd="0" destOrd="0" presId="urn:microsoft.com/office/officeart/2005/8/layout/vList5"/>
    <dgm:cxn modelId="{F78DCDE2-DFFE-4C55-AF48-D8F37B3C87D3}" type="presParOf" srcId="{6259A1D0-4005-4636-8452-466213AE653F}" destId="{28E74684-DAAD-4514-991F-F252DD11BA12}" srcOrd="0" destOrd="0" presId="urn:microsoft.com/office/officeart/2005/8/layout/vList5"/>
    <dgm:cxn modelId="{1F86E55D-B7A0-48BB-B8FB-BFBF08D94C89}" type="presParOf" srcId="{C1F8EDAD-C72D-490B-BB58-51C884EE2150}" destId="{36C06FD2-1C66-4649-9E2F-A1AD303D3A93}" srcOrd="1" destOrd="0" presId="urn:microsoft.com/office/officeart/2005/8/layout/vList5"/>
    <dgm:cxn modelId="{CC8258FB-FE90-4AB4-BFD3-410C2859BA91}" type="presParOf" srcId="{C1F8EDAD-C72D-490B-BB58-51C884EE2150}" destId="{AAA42B3C-D03F-4254-BA0D-5450C7A7F6E1}" srcOrd="2" destOrd="0" presId="urn:microsoft.com/office/officeart/2005/8/layout/vList5"/>
    <dgm:cxn modelId="{AFEDC2DE-C30B-470B-B255-5F5695640DA4}" type="presParOf" srcId="{AAA42B3C-D03F-4254-BA0D-5450C7A7F6E1}" destId="{7E80DB30-69E6-41AA-AB30-0DAEBB7B3F6B}"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685DB19-84A4-490E-9E5C-A2A6F0A0A60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pt-PT"/>
        </a:p>
      </dgm:t>
    </dgm:pt>
    <dgm:pt modelId="{5F7BC1FC-22A1-472F-A313-15056DFF456A}">
      <dgm:prSet phldrT="[Texto]" custT="1"/>
      <dgm:spPr/>
      <dgm:t>
        <a:bodyPr/>
        <a:lstStyle/>
        <a:p>
          <a:r>
            <a:rPr lang="pt-PT" sz="3200" b="0" spc="-100" dirty="0" smtClean="0">
              <a:gradFill>
                <a:gsLst>
                  <a:gs pos="0">
                    <a:srgbClr val="FBFBFB"/>
                  </a:gs>
                  <a:gs pos="100000">
                    <a:srgbClr val="FBFBFB"/>
                  </a:gs>
                </a:gsLst>
                <a:lin ang="5400000" scaled="0"/>
              </a:gradFill>
              <a:latin typeface="Segoe UI Light" pitchFamily="34" charset="0"/>
            </a:rPr>
            <a:t>Tudo o que escreves numa rede social pode ser consultado por outros.</a:t>
          </a:r>
          <a:endParaRPr lang="pt-PT" sz="3200" b="0" dirty="0"/>
        </a:p>
      </dgm:t>
    </dgm:pt>
    <dgm:pt modelId="{FE7B2C30-E701-48BD-924B-3EC9E3EA113D}" type="parTrans" cxnId="{D24E15E4-2826-421F-A0EF-FE54CD12FB18}">
      <dgm:prSet/>
      <dgm:spPr/>
      <dgm:t>
        <a:bodyPr/>
        <a:lstStyle/>
        <a:p>
          <a:endParaRPr lang="pt-PT" sz="2800"/>
        </a:p>
      </dgm:t>
    </dgm:pt>
    <dgm:pt modelId="{DC88DA59-FD7D-45D7-AB49-333C72C658C6}" type="sibTrans" cxnId="{D24E15E4-2826-421F-A0EF-FE54CD12FB18}">
      <dgm:prSet/>
      <dgm:spPr/>
      <dgm:t>
        <a:bodyPr/>
        <a:lstStyle/>
        <a:p>
          <a:endParaRPr lang="pt-PT" sz="2800"/>
        </a:p>
      </dgm:t>
    </dgm:pt>
    <dgm:pt modelId="{4A9DD119-0DC1-4EFF-BE80-E0685375262E}">
      <dgm:prSet phldrT="[Texto]" custT="1"/>
      <dgm:spPr/>
      <dgm:t>
        <a:bodyPr/>
        <a:lstStyle/>
        <a:p>
          <a:r>
            <a:rPr lang="pt-PT" sz="3200" b="0" spc="-100" dirty="0" smtClean="0">
              <a:gradFill>
                <a:gsLst>
                  <a:gs pos="0">
                    <a:srgbClr val="FBFBFB"/>
                  </a:gs>
                  <a:gs pos="100000">
                    <a:srgbClr val="FBFBFB"/>
                  </a:gs>
                </a:gsLst>
                <a:lin ang="5400000" scaled="0"/>
              </a:gradFill>
              <a:latin typeface="Segoe UI Light" pitchFamily="34" charset="0"/>
            </a:rPr>
            <a:t>Muitas empresas leem o que escreves nas redes sociais para decidir sobre o teu emprego. </a:t>
          </a:r>
          <a:endParaRPr lang="pt-PT" sz="3200" b="0" spc="-100" dirty="0">
            <a:gradFill>
              <a:gsLst>
                <a:gs pos="0">
                  <a:srgbClr val="FBFBFB"/>
                </a:gs>
                <a:gs pos="100000">
                  <a:srgbClr val="FBFBFB"/>
                </a:gs>
              </a:gsLst>
              <a:lin ang="5400000" scaled="0"/>
            </a:gradFill>
            <a:latin typeface="Segoe UI Light" pitchFamily="34" charset="0"/>
          </a:endParaRPr>
        </a:p>
      </dgm:t>
    </dgm:pt>
    <dgm:pt modelId="{02F183EC-F84F-49F7-A609-0DB5B8820B4D}" type="parTrans" cxnId="{F47ADBFF-A442-4C9A-93AA-B96496CE4E00}">
      <dgm:prSet/>
      <dgm:spPr/>
      <dgm:t>
        <a:bodyPr/>
        <a:lstStyle/>
        <a:p>
          <a:endParaRPr lang="pt-PT" sz="2800"/>
        </a:p>
      </dgm:t>
    </dgm:pt>
    <dgm:pt modelId="{2F9F4646-0EB0-4AA8-BC67-E041069B0A80}" type="sibTrans" cxnId="{F47ADBFF-A442-4C9A-93AA-B96496CE4E00}">
      <dgm:prSet/>
      <dgm:spPr/>
      <dgm:t>
        <a:bodyPr/>
        <a:lstStyle/>
        <a:p>
          <a:endParaRPr lang="pt-PT" sz="2800"/>
        </a:p>
      </dgm:t>
    </dgm:pt>
    <dgm:pt modelId="{C1F8EDAD-C72D-490B-BB58-51C884EE2150}" type="pres">
      <dgm:prSet presAssocID="{0685DB19-84A4-490E-9E5C-A2A6F0A0A601}" presName="Name0" presStyleCnt="0">
        <dgm:presLayoutVars>
          <dgm:dir/>
          <dgm:animLvl val="lvl"/>
          <dgm:resizeHandles val="exact"/>
        </dgm:presLayoutVars>
      </dgm:prSet>
      <dgm:spPr/>
      <dgm:t>
        <a:bodyPr/>
        <a:lstStyle/>
        <a:p>
          <a:endParaRPr lang="pt-PT"/>
        </a:p>
      </dgm:t>
    </dgm:pt>
    <dgm:pt modelId="{6259A1D0-4005-4636-8452-466213AE653F}" type="pres">
      <dgm:prSet presAssocID="{5F7BC1FC-22A1-472F-A313-15056DFF456A}" presName="linNode" presStyleCnt="0"/>
      <dgm:spPr/>
    </dgm:pt>
    <dgm:pt modelId="{28E74684-DAAD-4514-991F-F252DD11BA12}" type="pres">
      <dgm:prSet presAssocID="{5F7BC1FC-22A1-472F-A313-15056DFF456A}" presName="parentText" presStyleLbl="node1" presStyleIdx="0" presStyleCnt="2" custScaleX="264383">
        <dgm:presLayoutVars>
          <dgm:chMax val="1"/>
          <dgm:bulletEnabled val="1"/>
        </dgm:presLayoutVars>
      </dgm:prSet>
      <dgm:spPr/>
      <dgm:t>
        <a:bodyPr/>
        <a:lstStyle/>
        <a:p>
          <a:endParaRPr lang="pt-PT"/>
        </a:p>
      </dgm:t>
    </dgm:pt>
    <dgm:pt modelId="{36C06FD2-1C66-4649-9E2F-A1AD303D3A93}" type="pres">
      <dgm:prSet presAssocID="{DC88DA59-FD7D-45D7-AB49-333C72C658C6}" presName="sp" presStyleCnt="0"/>
      <dgm:spPr/>
    </dgm:pt>
    <dgm:pt modelId="{AAA42B3C-D03F-4254-BA0D-5450C7A7F6E1}" type="pres">
      <dgm:prSet presAssocID="{4A9DD119-0DC1-4EFF-BE80-E0685375262E}" presName="linNode" presStyleCnt="0"/>
      <dgm:spPr/>
    </dgm:pt>
    <dgm:pt modelId="{7E80DB30-69E6-41AA-AB30-0DAEBB7B3F6B}" type="pres">
      <dgm:prSet presAssocID="{4A9DD119-0DC1-4EFF-BE80-E0685375262E}" presName="parentText" presStyleLbl="node1" presStyleIdx="1" presStyleCnt="2" custScaleX="263707">
        <dgm:presLayoutVars>
          <dgm:chMax val="1"/>
          <dgm:bulletEnabled val="1"/>
        </dgm:presLayoutVars>
      </dgm:prSet>
      <dgm:spPr/>
      <dgm:t>
        <a:bodyPr/>
        <a:lstStyle/>
        <a:p>
          <a:endParaRPr lang="pt-PT"/>
        </a:p>
      </dgm:t>
    </dgm:pt>
  </dgm:ptLst>
  <dgm:cxnLst>
    <dgm:cxn modelId="{72CB943B-6D52-4956-B48A-825EDE77C880}" type="presOf" srcId="{5F7BC1FC-22A1-472F-A313-15056DFF456A}" destId="{28E74684-DAAD-4514-991F-F252DD11BA12}" srcOrd="0" destOrd="0" presId="urn:microsoft.com/office/officeart/2005/8/layout/vList5"/>
    <dgm:cxn modelId="{F47ADBFF-A442-4C9A-93AA-B96496CE4E00}" srcId="{0685DB19-84A4-490E-9E5C-A2A6F0A0A601}" destId="{4A9DD119-0DC1-4EFF-BE80-E0685375262E}" srcOrd="1" destOrd="0" parTransId="{02F183EC-F84F-49F7-A609-0DB5B8820B4D}" sibTransId="{2F9F4646-0EB0-4AA8-BC67-E041069B0A80}"/>
    <dgm:cxn modelId="{0F6065BF-BE4F-433E-8E6A-0F2B9629950C}" type="presOf" srcId="{0685DB19-84A4-490E-9E5C-A2A6F0A0A601}" destId="{C1F8EDAD-C72D-490B-BB58-51C884EE2150}" srcOrd="0" destOrd="0" presId="urn:microsoft.com/office/officeart/2005/8/layout/vList5"/>
    <dgm:cxn modelId="{6E200C53-E458-4394-999E-6566FDFE8240}" type="presOf" srcId="{4A9DD119-0DC1-4EFF-BE80-E0685375262E}" destId="{7E80DB30-69E6-41AA-AB30-0DAEBB7B3F6B}" srcOrd="0" destOrd="0" presId="urn:microsoft.com/office/officeart/2005/8/layout/vList5"/>
    <dgm:cxn modelId="{D24E15E4-2826-421F-A0EF-FE54CD12FB18}" srcId="{0685DB19-84A4-490E-9E5C-A2A6F0A0A601}" destId="{5F7BC1FC-22A1-472F-A313-15056DFF456A}" srcOrd="0" destOrd="0" parTransId="{FE7B2C30-E701-48BD-924B-3EC9E3EA113D}" sibTransId="{DC88DA59-FD7D-45D7-AB49-333C72C658C6}"/>
    <dgm:cxn modelId="{ED491151-175F-4A39-9E1E-B04845F92B57}" type="presParOf" srcId="{C1F8EDAD-C72D-490B-BB58-51C884EE2150}" destId="{6259A1D0-4005-4636-8452-466213AE653F}" srcOrd="0" destOrd="0" presId="urn:microsoft.com/office/officeart/2005/8/layout/vList5"/>
    <dgm:cxn modelId="{C09C02F0-647E-4334-886B-78631D1129D4}" type="presParOf" srcId="{6259A1D0-4005-4636-8452-466213AE653F}" destId="{28E74684-DAAD-4514-991F-F252DD11BA12}" srcOrd="0" destOrd="0" presId="urn:microsoft.com/office/officeart/2005/8/layout/vList5"/>
    <dgm:cxn modelId="{B6D9F4EA-54BA-43AA-83ED-88E84FEC36F2}" type="presParOf" srcId="{C1F8EDAD-C72D-490B-BB58-51C884EE2150}" destId="{36C06FD2-1C66-4649-9E2F-A1AD303D3A93}" srcOrd="1" destOrd="0" presId="urn:microsoft.com/office/officeart/2005/8/layout/vList5"/>
    <dgm:cxn modelId="{73413840-93E0-4894-AE5A-9278DBD6F7AA}" type="presParOf" srcId="{C1F8EDAD-C72D-490B-BB58-51C884EE2150}" destId="{AAA42B3C-D03F-4254-BA0D-5450C7A7F6E1}" srcOrd="2" destOrd="0" presId="urn:microsoft.com/office/officeart/2005/8/layout/vList5"/>
    <dgm:cxn modelId="{70493203-7A6D-46C1-80F1-E0ED7FC61904}" type="presParOf" srcId="{AAA42B3C-D03F-4254-BA0D-5450C7A7F6E1}" destId="{7E80DB30-69E6-41AA-AB30-0DAEBB7B3F6B}"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C8B847E-FBB4-4C27-9F23-D6CF3ADB6890}"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pt-PT"/>
        </a:p>
      </dgm:t>
    </dgm:pt>
    <dgm:pt modelId="{5D4F6D9A-3F16-4F34-8B5E-6512DE594D35}">
      <dgm:prSet phldrT="[Texto]" custT="1"/>
      <dgm:spPr/>
      <dgm:t>
        <a:bodyPr/>
        <a:lstStyle/>
        <a:p>
          <a:r>
            <a:rPr lang="pt-PT" sz="2800" b="0" dirty="0" smtClean="0"/>
            <a:t>Não adiciones como Amigo quem não conheces.</a:t>
          </a:r>
          <a:endParaRPr lang="pt-PT" sz="2800" b="0" dirty="0"/>
        </a:p>
      </dgm:t>
    </dgm:pt>
    <dgm:pt modelId="{B561CBA6-BFBB-4264-BFBF-F0E8DFC746CD}" type="parTrans" cxnId="{CEE8B82B-A129-4303-B4A6-8E5DD6D7224F}">
      <dgm:prSet/>
      <dgm:spPr/>
      <dgm:t>
        <a:bodyPr/>
        <a:lstStyle/>
        <a:p>
          <a:endParaRPr lang="pt-PT" sz="2800" b="0">
            <a:solidFill>
              <a:schemeClr val="tx1"/>
            </a:solidFill>
          </a:endParaRPr>
        </a:p>
      </dgm:t>
    </dgm:pt>
    <dgm:pt modelId="{7384B56E-23AE-44C4-A50E-DD9F19A22C06}" type="sibTrans" cxnId="{CEE8B82B-A129-4303-B4A6-8E5DD6D7224F}">
      <dgm:prSet/>
      <dgm:spPr/>
      <dgm:t>
        <a:bodyPr/>
        <a:lstStyle/>
        <a:p>
          <a:endParaRPr lang="pt-PT" sz="2800" b="0">
            <a:solidFill>
              <a:schemeClr val="tx1"/>
            </a:solidFill>
          </a:endParaRPr>
        </a:p>
      </dgm:t>
    </dgm:pt>
    <dgm:pt modelId="{4CE3C084-B3DC-4BA2-BE1A-EB66D654CB66}">
      <dgm:prSet phldrT="[Texto]" custT="1"/>
      <dgm:spPr/>
      <dgm:t>
        <a:bodyPr/>
        <a:lstStyle/>
        <a:p>
          <a:r>
            <a:rPr lang="pt-PT" sz="2800" b="0" dirty="0" smtClean="0"/>
            <a:t>Tem cuidado com as definições da tua privacidade.</a:t>
          </a:r>
          <a:endParaRPr lang="pt-PT" sz="2800" b="0" dirty="0"/>
        </a:p>
      </dgm:t>
    </dgm:pt>
    <dgm:pt modelId="{E5A70131-03C6-493C-9225-3023B82C9FE0}" type="parTrans" cxnId="{9922ADC4-A9F0-45F4-8FDA-52B0AACBE871}">
      <dgm:prSet/>
      <dgm:spPr/>
      <dgm:t>
        <a:bodyPr/>
        <a:lstStyle/>
        <a:p>
          <a:endParaRPr lang="pt-PT" sz="2800" b="0">
            <a:solidFill>
              <a:schemeClr val="tx1"/>
            </a:solidFill>
          </a:endParaRPr>
        </a:p>
      </dgm:t>
    </dgm:pt>
    <dgm:pt modelId="{866F8D6D-E68E-4A5F-8D18-C2F75E8538D1}" type="sibTrans" cxnId="{9922ADC4-A9F0-45F4-8FDA-52B0AACBE871}">
      <dgm:prSet/>
      <dgm:spPr/>
      <dgm:t>
        <a:bodyPr/>
        <a:lstStyle/>
        <a:p>
          <a:endParaRPr lang="pt-PT" sz="2800" b="0">
            <a:solidFill>
              <a:schemeClr val="tx1"/>
            </a:solidFill>
          </a:endParaRPr>
        </a:p>
      </dgm:t>
    </dgm:pt>
    <dgm:pt modelId="{269B6287-627A-457D-889B-12DB90760437}">
      <dgm:prSet phldrT="[Texto]" custT="1"/>
      <dgm:spPr/>
      <dgm:t>
        <a:bodyPr/>
        <a:lstStyle/>
        <a:p>
          <a:r>
            <a:rPr lang="pt-PT" sz="2800" b="0" dirty="0" smtClean="0"/>
            <a:t>Tudo o que está colocado no teu mural pode ser visto por outros.</a:t>
          </a:r>
          <a:endParaRPr lang="pt-PT" sz="2800" b="0" dirty="0"/>
        </a:p>
      </dgm:t>
    </dgm:pt>
    <dgm:pt modelId="{ADAFF873-3752-471E-A56F-8FB9B771D351}" type="parTrans" cxnId="{CA77E789-A365-4EED-B676-8ECF3A1BDA36}">
      <dgm:prSet/>
      <dgm:spPr/>
      <dgm:t>
        <a:bodyPr/>
        <a:lstStyle/>
        <a:p>
          <a:endParaRPr lang="pt-PT" sz="2800" b="0">
            <a:solidFill>
              <a:schemeClr val="tx1"/>
            </a:solidFill>
          </a:endParaRPr>
        </a:p>
      </dgm:t>
    </dgm:pt>
    <dgm:pt modelId="{2AF8E0A1-C898-485C-904F-55DE9EF0E849}" type="sibTrans" cxnId="{CA77E789-A365-4EED-B676-8ECF3A1BDA36}">
      <dgm:prSet/>
      <dgm:spPr/>
      <dgm:t>
        <a:bodyPr/>
        <a:lstStyle/>
        <a:p>
          <a:endParaRPr lang="pt-PT" sz="2800" b="0">
            <a:solidFill>
              <a:schemeClr val="tx1"/>
            </a:solidFill>
          </a:endParaRPr>
        </a:p>
      </dgm:t>
    </dgm:pt>
    <dgm:pt modelId="{4CB45EAC-132B-47E0-9C48-E4DE67BC76AB}" type="pres">
      <dgm:prSet presAssocID="{5C8B847E-FBB4-4C27-9F23-D6CF3ADB6890}" presName="linear" presStyleCnt="0">
        <dgm:presLayoutVars>
          <dgm:animLvl val="lvl"/>
          <dgm:resizeHandles val="exact"/>
        </dgm:presLayoutVars>
      </dgm:prSet>
      <dgm:spPr/>
      <dgm:t>
        <a:bodyPr/>
        <a:lstStyle/>
        <a:p>
          <a:endParaRPr lang="pt-PT"/>
        </a:p>
      </dgm:t>
    </dgm:pt>
    <dgm:pt modelId="{68A4262D-1F45-4FB4-94B0-CDEB10F3E838}" type="pres">
      <dgm:prSet presAssocID="{5D4F6D9A-3F16-4F34-8B5E-6512DE594D35}" presName="parentText" presStyleLbl="node1" presStyleIdx="0" presStyleCnt="3">
        <dgm:presLayoutVars>
          <dgm:chMax val="0"/>
          <dgm:bulletEnabled val="1"/>
        </dgm:presLayoutVars>
      </dgm:prSet>
      <dgm:spPr/>
      <dgm:t>
        <a:bodyPr/>
        <a:lstStyle/>
        <a:p>
          <a:endParaRPr lang="pt-PT"/>
        </a:p>
      </dgm:t>
    </dgm:pt>
    <dgm:pt modelId="{8DF56F00-5AB4-493E-BB79-985A8479F79B}" type="pres">
      <dgm:prSet presAssocID="{7384B56E-23AE-44C4-A50E-DD9F19A22C06}" presName="spacer" presStyleCnt="0"/>
      <dgm:spPr/>
      <dgm:t>
        <a:bodyPr/>
        <a:lstStyle/>
        <a:p>
          <a:endParaRPr lang="pt-PT"/>
        </a:p>
      </dgm:t>
    </dgm:pt>
    <dgm:pt modelId="{F2F3640E-C724-4845-B0DF-A9C254F210BC}" type="pres">
      <dgm:prSet presAssocID="{4CE3C084-B3DC-4BA2-BE1A-EB66D654CB66}" presName="parentText" presStyleLbl="node1" presStyleIdx="1" presStyleCnt="3">
        <dgm:presLayoutVars>
          <dgm:chMax val="0"/>
          <dgm:bulletEnabled val="1"/>
        </dgm:presLayoutVars>
      </dgm:prSet>
      <dgm:spPr/>
      <dgm:t>
        <a:bodyPr/>
        <a:lstStyle/>
        <a:p>
          <a:endParaRPr lang="pt-PT"/>
        </a:p>
      </dgm:t>
    </dgm:pt>
    <dgm:pt modelId="{B8C006FF-181A-482F-B361-FE89A4274DAC}" type="pres">
      <dgm:prSet presAssocID="{866F8D6D-E68E-4A5F-8D18-C2F75E8538D1}" presName="spacer" presStyleCnt="0"/>
      <dgm:spPr/>
      <dgm:t>
        <a:bodyPr/>
        <a:lstStyle/>
        <a:p>
          <a:endParaRPr lang="pt-PT"/>
        </a:p>
      </dgm:t>
    </dgm:pt>
    <dgm:pt modelId="{0F1C8F5B-84A4-4FDD-918E-AC394E280DB1}" type="pres">
      <dgm:prSet presAssocID="{269B6287-627A-457D-889B-12DB90760437}" presName="parentText" presStyleLbl="node1" presStyleIdx="2" presStyleCnt="3">
        <dgm:presLayoutVars>
          <dgm:chMax val="0"/>
          <dgm:bulletEnabled val="1"/>
        </dgm:presLayoutVars>
      </dgm:prSet>
      <dgm:spPr/>
      <dgm:t>
        <a:bodyPr/>
        <a:lstStyle/>
        <a:p>
          <a:endParaRPr lang="pt-PT"/>
        </a:p>
      </dgm:t>
    </dgm:pt>
  </dgm:ptLst>
  <dgm:cxnLst>
    <dgm:cxn modelId="{790E0744-8E10-4783-900F-AFE6B6B9766F}" type="presOf" srcId="{4CE3C084-B3DC-4BA2-BE1A-EB66D654CB66}" destId="{F2F3640E-C724-4845-B0DF-A9C254F210BC}" srcOrd="0" destOrd="0" presId="urn:microsoft.com/office/officeart/2005/8/layout/vList2"/>
    <dgm:cxn modelId="{CEE8B82B-A129-4303-B4A6-8E5DD6D7224F}" srcId="{5C8B847E-FBB4-4C27-9F23-D6CF3ADB6890}" destId="{5D4F6D9A-3F16-4F34-8B5E-6512DE594D35}" srcOrd="0" destOrd="0" parTransId="{B561CBA6-BFBB-4264-BFBF-F0E8DFC746CD}" sibTransId="{7384B56E-23AE-44C4-A50E-DD9F19A22C06}"/>
    <dgm:cxn modelId="{18305E5D-8513-414B-975F-47F21F57A484}" type="presOf" srcId="{269B6287-627A-457D-889B-12DB90760437}" destId="{0F1C8F5B-84A4-4FDD-918E-AC394E280DB1}" srcOrd="0" destOrd="0" presId="urn:microsoft.com/office/officeart/2005/8/layout/vList2"/>
    <dgm:cxn modelId="{9922ADC4-A9F0-45F4-8FDA-52B0AACBE871}" srcId="{5C8B847E-FBB4-4C27-9F23-D6CF3ADB6890}" destId="{4CE3C084-B3DC-4BA2-BE1A-EB66D654CB66}" srcOrd="1" destOrd="0" parTransId="{E5A70131-03C6-493C-9225-3023B82C9FE0}" sibTransId="{866F8D6D-E68E-4A5F-8D18-C2F75E8538D1}"/>
    <dgm:cxn modelId="{CA77E789-A365-4EED-B676-8ECF3A1BDA36}" srcId="{5C8B847E-FBB4-4C27-9F23-D6CF3ADB6890}" destId="{269B6287-627A-457D-889B-12DB90760437}" srcOrd="2" destOrd="0" parTransId="{ADAFF873-3752-471E-A56F-8FB9B771D351}" sibTransId="{2AF8E0A1-C898-485C-904F-55DE9EF0E849}"/>
    <dgm:cxn modelId="{4F1DC53B-242A-45CF-8F73-273EF6AB8D23}" type="presOf" srcId="{5C8B847E-FBB4-4C27-9F23-D6CF3ADB6890}" destId="{4CB45EAC-132B-47E0-9C48-E4DE67BC76AB}" srcOrd="0" destOrd="0" presId="urn:microsoft.com/office/officeart/2005/8/layout/vList2"/>
    <dgm:cxn modelId="{30291613-150F-40D3-905D-DE0EE597DF4E}" type="presOf" srcId="{5D4F6D9A-3F16-4F34-8B5E-6512DE594D35}" destId="{68A4262D-1F45-4FB4-94B0-CDEB10F3E838}" srcOrd="0" destOrd="0" presId="urn:microsoft.com/office/officeart/2005/8/layout/vList2"/>
    <dgm:cxn modelId="{1578947A-271E-4A3C-B598-BE2EB6F931E5}" type="presParOf" srcId="{4CB45EAC-132B-47E0-9C48-E4DE67BC76AB}" destId="{68A4262D-1F45-4FB4-94B0-CDEB10F3E838}" srcOrd="0" destOrd="0" presId="urn:microsoft.com/office/officeart/2005/8/layout/vList2"/>
    <dgm:cxn modelId="{7C5702FC-AE28-4420-9603-06719F34C65C}" type="presParOf" srcId="{4CB45EAC-132B-47E0-9C48-E4DE67BC76AB}" destId="{8DF56F00-5AB4-493E-BB79-985A8479F79B}" srcOrd="1" destOrd="0" presId="urn:microsoft.com/office/officeart/2005/8/layout/vList2"/>
    <dgm:cxn modelId="{76F68047-E99E-41F3-ADCE-830E90CC9D04}" type="presParOf" srcId="{4CB45EAC-132B-47E0-9C48-E4DE67BC76AB}" destId="{F2F3640E-C724-4845-B0DF-A9C254F210BC}" srcOrd="2" destOrd="0" presId="urn:microsoft.com/office/officeart/2005/8/layout/vList2"/>
    <dgm:cxn modelId="{A0D2D148-72EF-46A9-8393-0DB43EFA3581}" type="presParOf" srcId="{4CB45EAC-132B-47E0-9C48-E4DE67BC76AB}" destId="{B8C006FF-181A-482F-B361-FE89A4274DAC}" srcOrd="3" destOrd="0" presId="urn:microsoft.com/office/officeart/2005/8/layout/vList2"/>
    <dgm:cxn modelId="{8FBFF4B7-BDEF-4552-AE2A-F6947D4B350E}" type="presParOf" srcId="{4CB45EAC-132B-47E0-9C48-E4DE67BC76AB}" destId="{0F1C8F5B-84A4-4FDD-918E-AC394E280DB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C8B847E-FBB4-4C27-9F23-D6CF3ADB6890}"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pt-PT"/>
        </a:p>
      </dgm:t>
    </dgm:pt>
    <dgm:pt modelId="{4CE3C084-B3DC-4BA2-BE1A-EB66D654CB66}">
      <dgm:prSet phldrT="[Texto]" custT="1"/>
      <dgm:spPr/>
      <dgm:t>
        <a:bodyPr/>
        <a:lstStyle/>
        <a:p>
          <a:r>
            <a:rPr lang="pt-PT" sz="2400" dirty="0" smtClean="0"/>
            <a:t>Não jogues com dinheiro real.</a:t>
          </a:r>
          <a:endParaRPr lang="pt-PT" sz="2400" dirty="0"/>
        </a:p>
      </dgm:t>
    </dgm:pt>
    <dgm:pt modelId="{E5A70131-03C6-493C-9225-3023B82C9FE0}" type="parTrans" cxnId="{9922ADC4-A9F0-45F4-8FDA-52B0AACBE871}">
      <dgm:prSet/>
      <dgm:spPr/>
      <dgm:t>
        <a:bodyPr/>
        <a:lstStyle/>
        <a:p>
          <a:endParaRPr lang="pt-PT" sz="3200" b="0">
            <a:solidFill>
              <a:schemeClr val="tx1"/>
            </a:solidFill>
          </a:endParaRPr>
        </a:p>
      </dgm:t>
    </dgm:pt>
    <dgm:pt modelId="{866F8D6D-E68E-4A5F-8D18-C2F75E8538D1}" type="sibTrans" cxnId="{9922ADC4-A9F0-45F4-8FDA-52B0AACBE871}">
      <dgm:prSet/>
      <dgm:spPr/>
      <dgm:t>
        <a:bodyPr/>
        <a:lstStyle/>
        <a:p>
          <a:endParaRPr lang="pt-PT" sz="3200" b="0">
            <a:solidFill>
              <a:schemeClr val="tx1"/>
            </a:solidFill>
          </a:endParaRPr>
        </a:p>
      </dgm:t>
    </dgm:pt>
    <dgm:pt modelId="{269B6287-627A-457D-889B-12DB90760437}">
      <dgm:prSet phldrT="[Texto]" custT="1"/>
      <dgm:spPr/>
      <dgm:t>
        <a:bodyPr/>
        <a:lstStyle/>
        <a:p>
          <a:r>
            <a:rPr lang="pt-PT" sz="2400" dirty="0" smtClean="0"/>
            <a:t>Em algumas consolas de jogos deves ter os mesmos cuidados que tens na internet.</a:t>
          </a:r>
          <a:endParaRPr lang="pt-PT" sz="2400" dirty="0"/>
        </a:p>
      </dgm:t>
    </dgm:pt>
    <dgm:pt modelId="{ADAFF873-3752-471E-A56F-8FB9B771D351}" type="parTrans" cxnId="{CA77E789-A365-4EED-B676-8ECF3A1BDA36}">
      <dgm:prSet/>
      <dgm:spPr/>
      <dgm:t>
        <a:bodyPr/>
        <a:lstStyle/>
        <a:p>
          <a:endParaRPr lang="pt-PT" sz="3200" b="0">
            <a:solidFill>
              <a:schemeClr val="tx1"/>
            </a:solidFill>
          </a:endParaRPr>
        </a:p>
      </dgm:t>
    </dgm:pt>
    <dgm:pt modelId="{2AF8E0A1-C898-485C-904F-55DE9EF0E849}" type="sibTrans" cxnId="{CA77E789-A365-4EED-B676-8ECF3A1BDA36}">
      <dgm:prSet/>
      <dgm:spPr/>
      <dgm:t>
        <a:bodyPr/>
        <a:lstStyle/>
        <a:p>
          <a:endParaRPr lang="pt-PT" sz="3200" b="0">
            <a:solidFill>
              <a:schemeClr val="tx1"/>
            </a:solidFill>
          </a:endParaRPr>
        </a:p>
      </dgm:t>
    </dgm:pt>
    <dgm:pt modelId="{4CB45EAC-132B-47E0-9C48-E4DE67BC76AB}" type="pres">
      <dgm:prSet presAssocID="{5C8B847E-FBB4-4C27-9F23-D6CF3ADB6890}" presName="linear" presStyleCnt="0">
        <dgm:presLayoutVars>
          <dgm:animLvl val="lvl"/>
          <dgm:resizeHandles val="exact"/>
        </dgm:presLayoutVars>
      </dgm:prSet>
      <dgm:spPr/>
      <dgm:t>
        <a:bodyPr/>
        <a:lstStyle/>
        <a:p>
          <a:endParaRPr lang="pt-PT"/>
        </a:p>
      </dgm:t>
    </dgm:pt>
    <dgm:pt modelId="{F2F3640E-C724-4845-B0DF-A9C254F210BC}" type="pres">
      <dgm:prSet presAssocID="{4CE3C084-B3DC-4BA2-BE1A-EB66D654CB66}" presName="parentText" presStyleLbl="node1" presStyleIdx="0" presStyleCnt="2">
        <dgm:presLayoutVars>
          <dgm:chMax val="0"/>
          <dgm:bulletEnabled val="1"/>
        </dgm:presLayoutVars>
      </dgm:prSet>
      <dgm:spPr/>
      <dgm:t>
        <a:bodyPr/>
        <a:lstStyle/>
        <a:p>
          <a:endParaRPr lang="pt-PT"/>
        </a:p>
      </dgm:t>
    </dgm:pt>
    <dgm:pt modelId="{B8C006FF-181A-482F-B361-FE89A4274DAC}" type="pres">
      <dgm:prSet presAssocID="{866F8D6D-E68E-4A5F-8D18-C2F75E8538D1}" presName="spacer" presStyleCnt="0"/>
      <dgm:spPr/>
      <dgm:t>
        <a:bodyPr/>
        <a:lstStyle/>
        <a:p>
          <a:endParaRPr lang="pt-PT"/>
        </a:p>
      </dgm:t>
    </dgm:pt>
    <dgm:pt modelId="{0F1C8F5B-84A4-4FDD-918E-AC394E280DB1}" type="pres">
      <dgm:prSet presAssocID="{269B6287-627A-457D-889B-12DB90760437}" presName="parentText" presStyleLbl="node1" presStyleIdx="1" presStyleCnt="2">
        <dgm:presLayoutVars>
          <dgm:chMax val="0"/>
          <dgm:bulletEnabled val="1"/>
        </dgm:presLayoutVars>
      </dgm:prSet>
      <dgm:spPr/>
      <dgm:t>
        <a:bodyPr/>
        <a:lstStyle/>
        <a:p>
          <a:endParaRPr lang="pt-PT"/>
        </a:p>
      </dgm:t>
    </dgm:pt>
  </dgm:ptLst>
  <dgm:cxnLst>
    <dgm:cxn modelId="{AF7CC19E-101C-40D1-9765-7A54DD31AB3F}" type="presOf" srcId="{269B6287-627A-457D-889B-12DB90760437}" destId="{0F1C8F5B-84A4-4FDD-918E-AC394E280DB1}" srcOrd="0" destOrd="0" presId="urn:microsoft.com/office/officeart/2005/8/layout/vList2"/>
    <dgm:cxn modelId="{423F7018-ED9E-40F3-BFDB-773F22DE4599}" type="presOf" srcId="{5C8B847E-FBB4-4C27-9F23-D6CF3ADB6890}" destId="{4CB45EAC-132B-47E0-9C48-E4DE67BC76AB}" srcOrd="0" destOrd="0" presId="urn:microsoft.com/office/officeart/2005/8/layout/vList2"/>
    <dgm:cxn modelId="{9922ADC4-A9F0-45F4-8FDA-52B0AACBE871}" srcId="{5C8B847E-FBB4-4C27-9F23-D6CF3ADB6890}" destId="{4CE3C084-B3DC-4BA2-BE1A-EB66D654CB66}" srcOrd="0" destOrd="0" parTransId="{E5A70131-03C6-493C-9225-3023B82C9FE0}" sibTransId="{866F8D6D-E68E-4A5F-8D18-C2F75E8538D1}"/>
    <dgm:cxn modelId="{CA77E789-A365-4EED-B676-8ECF3A1BDA36}" srcId="{5C8B847E-FBB4-4C27-9F23-D6CF3ADB6890}" destId="{269B6287-627A-457D-889B-12DB90760437}" srcOrd="1" destOrd="0" parTransId="{ADAFF873-3752-471E-A56F-8FB9B771D351}" sibTransId="{2AF8E0A1-C898-485C-904F-55DE9EF0E849}"/>
    <dgm:cxn modelId="{B8C9B06A-0768-4666-A476-3DD08A7EA767}" type="presOf" srcId="{4CE3C084-B3DC-4BA2-BE1A-EB66D654CB66}" destId="{F2F3640E-C724-4845-B0DF-A9C254F210BC}" srcOrd="0" destOrd="0" presId="urn:microsoft.com/office/officeart/2005/8/layout/vList2"/>
    <dgm:cxn modelId="{550610BE-DAC9-412E-ADB6-391B9FE3A55D}" type="presParOf" srcId="{4CB45EAC-132B-47E0-9C48-E4DE67BC76AB}" destId="{F2F3640E-C724-4845-B0DF-A9C254F210BC}" srcOrd="0" destOrd="0" presId="urn:microsoft.com/office/officeart/2005/8/layout/vList2"/>
    <dgm:cxn modelId="{7F324886-55E5-418D-8EDB-58BE241D06BD}" type="presParOf" srcId="{4CB45EAC-132B-47E0-9C48-E4DE67BC76AB}" destId="{B8C006FF-181A-482F-B361-FE89A4274DAC}" srcOrd="1" destOrd="0" presId="urn:microsoft.com/office/officeart/2005/8/layout/vList2"/>
    <dgm:cxn modelId="{BA7EF66F-E0F2-4792-9F7F-7584FBA9BDAA}" type="presParOf" srcId="{4CB45EAC-132B-47E0-9C48-E4DE67BC76AB}" destId="{0F1C8F5B-84A4-4FDD-918E-AC394E280DB1}"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CF729B-4AB7-427B-B8AF-2DD475D9B477}">
      <dsp:nvSpPr>
        <dsp:cNvPr id="0" name=""/>
        <dsp:cNvSpPr/>
      </dsp:nvSpPr>
      <dsp:spPr>
        <a:xfrm>
          <a:off x="0" y="237943"/>
          <a:ext cx="5866857" cy="2346742"/>
        </a:xfrm>
        <a:prstGeom prst="leftRightRibb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5">
              <a:hueOff val="0"/>
              <a:satOff val="0"/>
              <a:lumOff val="0"/>
              <a:alphaOff val="0"/>
              <a:shade val="25000"/>
              <a:satMod val="150000"/>
            </a:schemeClr>
          </a:contourClr>
        </a:sp3d>
      </dsp:spPr>
      <dsp:style>
        <a:lnRef idx="0">
          <a:scrgbClr r="0" g="0" b="0"/>
        </a:lnRef>
        <a:fillRef idx="3">
          <a:scrgbClr r="0" g="0" b="0"/>
        </a:fillRef>
        <a:effectRef idx="3">
          <a:scrgbClr r="0" g="0" b="0"/>
        </a:effectRef>
        <a:fontRef idx="minor">
          <a:schemeClr val="lt1"/>
        </a:fontRef>
      </dsp:style>
    </dsp:sp>
    <dsp:sp modelId="{73FD6D23-1C80-451A-B1C6-B20FE2564DCD}">
      <dsp:nvSpPr>
        <dsp:cNvPr id="0" name=""/>
        <dsp:cNvSpPr/>
      </dsp:nvSpPr>
      <dsp:spPr>
        <a:xfrm>
          <a:off x="704022" y="648623"/>
          <a:ext cx="1936062" cy="1149903"/>
        </a:xfrm>
        <a:prstGeom prst="rect">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0" tIns="177800" rIns="0" bIns="190500" numCol="1" spcCol="1270" anchor="ctr" anchorCtr="0">
          <a:noAutofit/>
        </a:bodyPr>
        <a:lstStyle/>
        <a:p>
          <a:pPr lvl="0" algn="ctr" defTabSz="2222500">
            <a:lnSpc>
              <a:spcPct val="90000"/>
            </a:lnSpc>
            <a:spcBef>
              <a:spcPct val="0"/>
            </a:spcBef>
            <a:spcAft>
              <a:spcPct val="35000"/>
            </a:spcAft>
          </a:pPr>
          <a:r>
            <a:rPr lang="pt-PT" sz="5000" kern="1200" dirty="0" smtClean="0"/>
            <a:t>Vírus</a:t>
          </a:r>
          <a:endParaRPr lang="pt-PT" sz="5000" kern="1200" dirty="0"/>
        </a:p>
      </dsp:txBody>
      <dsp:txXfrm>
        <a:off x="704022" y="648623"/>
        <a:ext cx="1936062" cy="1149903"/>
      </dsp:txXfrm>
    </dsp:sp>
    <dsp:sp modelId="{0FBFF02D-1427-4E51-A64A-ACE55706CC4C}">
      <dsp:nvSpPr>
        <dsp:cNvPr id="0" name=""/>
        <dsp:cNvSpPr/>
      </dsp:nvSpPr>
      <dsp:spPr>
        <a:xfrm>
          <a:off x="2933428" y="1024102"/>
          <a:ext cx="2288074" cy="1149903"/>
        </a:xfrm>
        <a:prstGeom prst="rect">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0" tIns="177800" rIns="0" bIns="190500" numCol="1" spcCol="1270" anchor="ctr" anchorCtr="0">
          <a:noAutofit/>
        </a:bodyPr>
        <a:lstStyle/>
        <a:p>
          <a:pPr lvl="0" algn="ctr" defTabSz="2222500">
            <a:lnSpc>
              <a:spcPct val="90000"/>
            </a:lnSpc>
            <a:spcBef>
              <a:spcPct val="0"/>
            </a:spcBef>
            <a:spcAft>
              <a:spcPct val="35000"/>
            </a:spcAft>
          </a:pPr>
          <a:r>
            <a:rPr lang="pt-PT" sz="5000" kern="1200" dirty="0" smtClean="0"/>
            <a:t>Hackers</a:t>
          </a:r>
          <a:endParaRPr lang="pt-PT" sz="5000" kern="1200" dirty="0"/>
        </a:p>
      </dsp:txBody>
      <dsp:txXfrm>
        <a:off x="2933428" y="1024102"/>
        <a:ext cx="2288074" cy="114990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CDF1FB-DC55-4EA8-8527-20A66FEAD68B}">
      <dsp:nvSpPr>
        <dsp:cNvPr id="0" name=""/>
        <dsp:cNvSpPr/>
      </dsp:nvSpPr>
      <dsp:spPr>
        <a:xfrm rot="16200000">
          <a:off x="515562" y="-515562"/>
          <a:ext cx="2024272" cy="3055396"/>
        </a:xfrm>
        <a:prstGeom prst="round1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pt-PT" sz="2400" b="1" kern="1200" dirty="0" smtClean="0"/>
            <a:t>Afasta-te de comportamentos violentos.</a:t>
          </a:r>
          <a:endParaRPr lang="pt-PT" sz="2400" b="1" kern="1200" dirty="0"/>
        </a:p>
      </dsp:txBody>
      <dsp:txXfrm rot="5400000">
        <a:off x="0" y="0"/>
        <a:ext cx="3055396" cy="1518204"/>
      </dsp:txXfrm>
    </dsp:sp>
    <dsp:sp modelId="{B74632E6-A1A9-4E47-937C-9323AF43D803}">
      <dsp:nvSpPr>
        <dsp:cNvPr id="0" name=""/>
        <dsp:cNvSpPr/>
      </dsp:nvSpPr>
      <dsp:spPr>
        <a:xfrm>
          <a:off x="3055396" y="0"/>
          <a:ext cx="3055396" cy="2024272"/>
        </a:xfrm>
        <a:prstGeom prst="round1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pt-PT" sz="2400" b="1" kern="1200" dirty="0" smtClean="0"/>
            <a:t>Respeita a privacidade dos outros.</a:t>
          </a:r>
          <a:endParaRPr lang="pt-PT" sz="2400" b="1" kern="1200" dirty="0"/>
        </a:p>
      </dsp:txBody>
      <dsp:txXfrm>
        <a:off x="3055396" y="0"/>
        <a:ext cx="3055396" cy="1518204"/>
      </dsp:txXfrm>
    </dsp:sp>
    <dsp:sp modelId="{0A437008-BDDE-4927-BED2-859E53B44A12}">
      <dsp:nvSpPr>
        <dsp:cNvPr id="0" name=""/>
        <dsp:cNvSpPr/>
      </dsp:nvSpPr>
      <dsp:spPr>
        <a:xfrm rot="10800000">
          <a:off x="0" y="2024272"/>
          <a:ext cx="3055396" cy="2024272"/>
        </a:xfrm>
        <a:prstGeom prst="round1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pt-PT" sz="2400" b="1" kern="1200" dirty="0" smtClean="0"/>
            <a:t>Não difundas mentiras.</a:t>
          </a:r>
          <a:endParaRPr lang="pt-PT" sz="2400" b="1" kern="1200" dirty="0"/>
        </a:p>
      </dsp:txBody>
      <dsp:txXfrm rot="10800000">
        <a:off x="0" y="2530340"/>
        <a:ext cx="3055396" cy="1518204"/>
      </dsp:txXfrm>
    </dsp:sp>
    <dsp:sp modelId="{13D090D3-EFA9-4471-9881-3ED4FD754A85}">
      <dsp:nvSpPr>
        <dsp:cNvPr id="0" name=""/>
        <dsp:cNvSpPr/>
      </dsp:nvSpPr>
      <dsp:spPr>
        <a:xfrm rot="5400000">
          <a:off x="3570958" y="1508710"/>
          <a:ext cx="2024272" cy="3055396"/>
        </a:xfrm>
        <a:prstGeom prst="round1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pt-PT" sz="2400" b="1" kern="1200" dirty="0" smtClean="0"/>
            <a:t>Não tenhas medo de contar aos teus pais e professores.</a:t>
          </a:r>
          <a:endParaRPr lang="pt-PT" sz="2400" b="1" kern="1200" dirty="0"/>
        </a:p>
      </dsp:txBody>
      <dsp:txXfrm rot="-5400000">
        <a:off x="3055396" y="2530340"/>
        <a:ext cx="3055396" cy="1518204"/>
      </dsp:txXfrm>
    </dsp:sp>
    <dsp:sp modelId="{32B9DE3B-F60E-4837-A3FE-2AAD7CDE2DBD}">
      <dsp:nvSpPr>
        <dsp:cNvPr id="0" name=""/>
        <dsp:cNvSpPr/>
      </dsp:nvSpPr>
      <dsp:spPr>
        <a:xfrm>
          <a:off x="2138777" y="1518204"/>
          <a:ext cx="1833237" cy="1012136"/>
        </a:xfrm>
        <a:prstGeom prst="roundRect">
          <a:avLst/>
        </a:prstGeom>
        <a:solidFill>
          <a:schemeClr val="accent5">
            <a:tint val="60000"/>
            <a:hueOff val="0"/>
            <a:satOff val="0"/>
            <a:lumOff val="0"/>
            <a:alphaOff val="0"/>
          </a:schemeClr>
        </a:solidFill>
        <a:ln>
          <a:noFill/>
        </a:ln>
        <a:effectLst>
          <a:outerShdw blurRad="40000" dist="23000" dir="5400000" rotWithShape="0">
            <a:srgbClr val="000000">
              <a:alpha val="35000"/>
            </a:srgbClr>
          </a:outerShdw>
        </a:effectLst>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t-PT" sz="2000" b="1" kern="1200" dirty="0" smtClean="0"/>
            <a:t>RESPEITA OS OUTROS!</a:t>
          </a:r>
          <a:endParaRPr lang="pt-PT" sz="2000" b="1" kern="1200" dirty="0"/>
        </a:p>
      </dsp:txBody>
      <dsp:txXfrm>
        <a:off x="2188185" y="1567612"/>
        <a:ext cx="1734421" cy="9133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65A81E-FF9F-4543-BA6E-6903EB52D55D}">
      <dsp:nvSpPr>
        <dsp:cNvPr id="0" name=""/>
        <dsp:cNvSpPr/>
      </dsp:nvSpPr>
      <dsp:spPr>
        <a:xfrm rot="16200000">
          <a:off x="0" y="608"/>
          <a:ext cx="2951719" cy="2951719"/>
        </a:xfrm>
        <a:prstGeom prst="downArrow">
          <a:avLst>
            <a:gd name="adj1" fmla="val 50000"/>
            <a:gd name="adj2" fmla="val 35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34696" tIns="234696" rIns="234696" bIns="234696" numCol="1" spcCol="1270" anchor="ctr" anchorCtr="0">
          <a:noAutofit/>
        </a:bodyPr>
        <a:lstStyle/>
        <a:p>
          <a:pPr lvl="0" algn="ctr" defTabSz="1466850">
            <a:lnSpc>
              <a:spcPct val="90000"/>
            </a:lnSpc>
            <a:spcBef>
              <a:spcPct val="0"/>
            </a:spcBef>
            <a:spcAft>
              <a:spcPct val="35000"/>
            </a:spcAft>
          </a:pPr>
          <a:r>
            <a:rPr lang="pt-PT" sz="3300" kern="1200" dirty="0" smtClean="0"/>
            <a:t>Boas Práticas</a:t>
          </a:r>
          <a:endParaRPr lang="pt-PT" sz="3300" kern="1200" dirty="0"/>
        </a:p>
      </dsp:txBody>
      <dsp:txXfrm rot="5400000">
        <a:off x="1" y="738537"/>
        <a:ext cx="2435168" cy="1475859"/>
      </dsp:txXfrm>
    </dsp:sp>
    <dsp:sp modelId="{4371D21F-F0B3-4018-8EED-C69047E9FE9C}">
      <dsp:nvSpPr>
        <dsp:cNvPr id="0" name=""/>
        <dsp:cNvSpPr/>
      </dsp:nvSpPr>
      <dsp:spPr>
        <a:xfrm rot="5400000">
          <a:off x="8117611" y="304"/>
          <a:ext cx="2951719" cy="2951719"/>
        </a:xfrm>
        <a:prstGeom prst="downArrow">
          <a:avLst>
            <a:gd name="adj1" fmla="val 50000"/>
            <a:gd name="adj2" fmla="val 35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34696" tIns="234696" rIns="234696" bIns="234696" numCol="1" spcCol="1270" anchor="ctr" anchorCtr="0">
          <a:noAutofit/>
        </a:bodyPr>
        <a:lstStyle/>
        <a:p>
          <a:pPr lvl="0" algn="ctr" defTabSz="1466850">
            <a:lnSpc>
              <a:spcPct val="90000"/>
            </a:lnSpc>
            <a:spcBef>
              <a:spcPct val="0"/>
            </a:spcBef>
            <a:spcAft>
              <a:spcPct val="35000"/>
            </a:spcAft>
          </a:pPr>
          <a:r>
            <a:rPr lang="pt-PT" sz="3300" kern="1200" dirty="0" smtClean="0"/>
            <a:t>Ameaças online</a:t>
          </a:r>
          <a:endParaRPr lang="pt-PT" sz="3300" kern="1200" dirty="0"/>
        </a:p>
      </dsp:txBody>
      <dsp:txXfrm rot="-5400000">
        <a:off x="8634163" y="738234"/>
        <a:ext cx="2435168" cy="14758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E74684-DAAD-4514-991F-F252DD11BA12}">
      <dsp:nvSpPr>
        <dsp:cNvPr id="0" name=""/>
        <dsp:cNvSpPr/>
      </dsp:nvSpPr>
      <dsp:spPr>
        <a:xfrm>
          <a:off x="178553" y="36"/>
          <a:ext cx="7048498" cy="147424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70485" rIns="140970" bIns="70485" numCol="1" spcCol="1270" anchor="ctr" anchorCtr="0">
          <a:noAutofit/>
        </a:bodyPr>
        <a:lstStyle/>
        <a:p>
          <a:pPr lvl="0" algn="ctr" defTabSz="1644650">
            <a:lnSpc>
              <a:spcPct val="90000"/>
            </a:lnSpc>
            <a:spcBef>
              <a:spcPct val="0"/>
            </a:spcBef>
            <a:spcAft>
              <a:spcPct val="35000"/>
            </a:spcAft>
          </a:pPr>
          <a:r>
            <a:rPr lang="pt-PT" sz="3700" kern="1200" dirty="0" smtClean="0"/>
            <a:t>Em 2010 circularam 95 biliões de emails maldosos.</a:t>
          </a:r>
          <a:endParaRPr lang="pt-PT" sz="3700" kern="1200" dirty="0"/>
        </a:p>
      </dsp:txBody>
      <dsp:txXfrm>
        <a:off x="250520" y="72003"/>
        <a:ext cx="6904564" cy="1330315"/>
      </dsp:txXfrm>
    </dsp:sp>
    <dsp:sp modelId="{7E80DB30-69E6-41AA-AB30-0DAEBB7B3F6B}">
      <dsp:nvSpPr>
        <dsp:cNvPr id="0" name=""/>
        <dsp:cNvSpPr/>
      </dsp:nvSpPr>
      <dsp:spPr>
        <a:xfrm>
          <a:off x="178553" y="1547998"/>
          <a:ext cx="7030476" cy="147424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70485" rIns="140970" bIns="70485" numCol="1" spcCol="1270" anchor="ctr" anchorCtr="0">
          <a:noAutofit/>
        </a:bodyPr>
        <a:lstStyle/>
        <a:p>
          <a:pPr lvl="0" algn="ctr" defTabSz="1644650">
            <a:lnSpc>
              <a:spcPct val="90000"/>
            </a:lnSpc>
            <a:spcBef>
              <a:spcPct val="0"/>
            </a:spcBef>
            <a:spcAft>
              <a:spcPct val="35000"/>
            </a:spcAft>
          </a:pPr>
          <a:r>
            <a:rPr lang="pt-PT" sz="3700" kern="1200" dirty="0" smtClean="0"/>
            <a:t>1 em cada 284 emails tem </a:t>
          </a:r>
          <a:r>
            <a:rPr lang="pt-PT" sz="3700" kern="1200" dirty="0" err="1" smtClean="0"/>
            <a:t>malware</a:t>
          </a:r>
          <a:r>
            <a:rPr lang="pt-PT" sz="3700" kern="1200" dirty="0" smtClean="0"/>
            <a:t>. </a:t>
          </a:r>
          <a:endParaRPr lang="pt-PT" sz="3700" kern="1200" dirty="0"/>
        </a:p>
      </dsp:txBody>
      <dsp:txXfrm>
        <a:off x="250520" y="1619965"/>
        <a:ext cx="6886542" cy="13303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0EC1FC-FB03-4AE3-8B10-74A277E96FD4}">
      <dsp:nvSpPr>
        <dsp:cNvPr id="0" name=""/>
        <dsp:cNvSpPr/>
      </dsp:nvSpPr>
      <dsp:spPr>
        <a:xfrm>
          <a:off x="406778" y="0"/>
          <a:ext cx="4473146" cy="4473146"/>
        </a:xfrm>
        <a:prstGeom prst="quadArrow">
          <a:avLst>
            <a:gd name="adj1" fmla="val 2000"/>
            <a:gd name="adj2" fmla="val 4000"/>
            <a:gd name="adj3" fmla="val 5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3EEB4A-E84A-4582-951E-7748A58D7F25}">
      <dsp:nvSpPr>
        <dsp:cNvPr id="0" name=""/>
        <dsp:cNvSpPr/>
      </dsp:nvSpPr>
      <dsp:spPr>
        <a:xfrm>
          <a:off x="697533" y="290754"/>
          <a:ext cx="1789258" cy="1789258"/>
        </a:xfrm>
        <a:prstGeom prst="roundRect">
          <a:avLst/>
        </a:prstGeom>
        <a:no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pt-PT" sz="2900" kern="1200" dirty="0" smtClean="0"/>
            <a:t>Spam</a:t>
          </a:r>
          <a:endParaRPr lang="pt-PT" sz="2900" kern="1200" dirty="0"/>
        </a:p>
      </dsp:txBody>
      <dsp:txXfrm>
        <a:off x="784877" y="378098"/>
        <a:ext cx="1614570" cy="1614570"/>
      </dsp:txXfrm>
    </dsp:sp>
    <dsp:sp modelId="{47377E0A-8214-4523-A480-99B722B3847B}">
      <dsp:nvSpPr>
        <dsp:cNvPr id="0" name=""/>
        <dsp:cNvSpPr/>
      </dsp:nvSpPr>
      <dsp:spPr>
        <a:xfrm>
          <a:off x="2799912" y="290754"/>
          <a:ext cx="1789258" cy="1789258"/>
        </a:xfrm>
        <a:prstGeom prst="roundRect">
          <a:avLst/>
        </a:prstGeom>
        <a:no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pt-PT" sz="2900" kern="1200" dirty="0" smtClean="0"/>
            <a:t>Vírus</a:t>
          </a:r>
          <a:endParaRPr lang="pt-PT" sz="2900" kern="1200" dirty="0"/>
        </a:p>
      </dsp:txBody>
      <dsp:txXfrm>
        <a:off x="2887256" y="378098"/>
        <a:ext cx="1614570" cy="1614570"/>
      </dsp:txXfrm>
    </dsp:sp>
    <dsp:sp modelId="{4752CBFD-39B2-4BBC-9189-9C4DC6B77AFB}">
      <dsp:nvSpPr>
        <dsp:cNvPr id="0" name=""/>
        <dsp:cNvSpPr/>
      </dsp:nvSpPr>
      <dsp:spPr>
        <a:xfrm>
          <a:off x="697533" y="2393133"/>
          <a:ext cx="1789258" cy="1789258"/>
        </a:xfrm>
        <a:prstGeom prst="roundRect">
          <a:avLst/>
        </a:prstGeom>
        <a:no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pt-PT" sz="2900" kern="1200" dirty="0" smtClean="0"/>
            <a:t>Burla</a:t>
          </a:r>
          <a:endParaRPr lang="pt-PT" sz="2900" kern="1200" dirty="0"/>
        </a:p>
      </dsp:txBody>
      <dsp:txXfrm>
        <a:off x="784877" y="2480477"/>
        <a:ext cx="1614570" cy="1614570"/>
      </dsp:txXfrm>
    </dsp:sp>
    <dsp:sp modelId="{DE3D1E0E-AF2C-4A5A-AD10-7522F197F9C0}">
      <dsp:nvSpPr>
        <dsp:cNvPr id="0" name=""/>
        <dsp:cNvSpPr/>
      </dsp:nvSpPr>
      <dsp:spPr>
        <a:xfrm>
          <a:off x="2799912" y="2393133"/>
          <a:ext cx="1789258" cy="1789258"/>
        </a:xfrm>
        <a:prstGeom prst="roundRect">
          <a:avLst/>
        </a:prstGeom>
        <a:no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pt-PT" sz="2900" kern="1200" dirty="0" smtClean="0"/>
            <a:t>Phishing</a:t>
          </a:r>
          <a:endParaRPr lang="pt-PT" sz="2900" kern="1200" dirty="0"/>
        </a:p>
      </dsp:txBody>
      <dsp:txXfrm>
        <a:off x="2887256" y="2480477"/>
        <a:ext cx="1614570" cy="16145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E74684-DAAD-4514-991F-F252DD11BA12}">
      <dsp:nvSpPr>
        <dsp:cNvPr id="0" name=""/>
        <dsp:cNvSpPr/>
      </dsp:nvSpPr>
      <dsp:spPr>
        <a:xfrm>
          <a:off x="170292" y="40"/>
          <a:ext cx="6722403" cy="1624404"/>
        </a:xfrm>
        <a:prstGeom prst="roundRect">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pt-PT" sz="3200" kern="1200" dirty="0" smtClean="0"/>
            <a:t>O teu computador pode ser controlado remotamente.</a:t>
          </a:r>
          <a:endParaRPr lang="pt-PT" sz="3200" kern="1200" dirty="0"/>
        </a:p>
      </dsp:txBody>
      <dsp:txXfrm>
        <a:off x="249589" y="79337"/>
        <a:ext cx="6563809" cy="1465810"/>
      </dsp:txXfrm>
    </dsp:sp>
    <dsp:sp modelId="{7E80DB30-69E6-41AA-AB30-0DAEBB7B3F6B}">
      <dsp:nvSpPr>
        <dsp:cNvPr id="0" name=""/>
        <dsp:cNvSpPr/>
      </dsp:nvSpPr>
      <dsp:spPr>
        <a:xfrm>
          <a:off x="170292" y="1705665"/>
          <a:ext cx="6705214" cy="1624404"/>
        </a:xfrm>
        <a:prstGeom prst="roundRect">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lvl="0" algn="ctr" defTabSz="1377950">
            <a:lnSpc>
              <a:spcPct val="90000"/>
            </a:lnSpc>
            <a:spcBef>
              <a:spcPct val="0"/>
            </a:spcBef>
            <a:spcAft>
              <a:spcPct val="35000"/>
            </a:spcAft>
          </a:pPr>
          <a:r>
            <a:rPr lang="pt-PT" sz="3100" kern="1200" dirty="0" smtClean="0"/>
            <a:t>Os ficheiros que partilhas nos programas de IM podem ter vírus. </a:t>
          </a:r>
          <a:endParaRPr lang="pt-PT" sz="3100" kern="1200" dirty="0"/>
        </a:p>
      </dsp:txBody>
      <dsp:txXfrm>
        <a:off x="249589" y="1784962"/>
        <a:ext cx="6546620" cy="14658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E74684-DAAD-4514-991F-F252DD11BA12}">
      <dsp:nvSpPr>
        <dsp:cNvPr id="0" name=""/>
        <dsp:cNvSpPr/>
      </dsp:nvSpPr>
      <dsp:spPr>
        <a:xfrm>
          <a:off x="179218" y="39"/>
          <a:ext cx="7074749" cy="156869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pt-PT" sz="3200" b="0" kern="1200" spc="-100" dirty="0" smtClean="0">
              <a:gradFill>
                <a:gsLst>
                  <a:gs pos="0">
                    <a:srgbClr val="FBFBFB"/>
                  </a:gs>
                  <a:gs pos="100000">
                    <a:srgbClr val="FBFBFB"/>
                  </a:gs>
                </a:gsLst>
                <a:lin ang="5400000" scaled="0"/>
              </a:gradFill>
              <a:latin typeface="Segoe UI Light" pitchFamily="34" charset="0"/>
            </a:rPr>
            <a:t>59% dos jovens até aos 16 anos usam as redes sociais.</a:t>
          </a:r>
          <a:endParaRPr lang="pt-PT" sz="3200" b="0" kern="1200" dirty="0"/>
        </a:p>
      </dsp:txBody>
      <dsp:txXfrm>
        <a:off x="255795" y="76616"/>
        <a:ext cx="6921595" cy="1415541"/>
      </dsp:txXfrm>
    </dsp:sp>
    <dsp:sp modelId="{7E80DB30-69E6-41AA-AB30-0DAEBB7B3F6B}">
      <dsp:nvSpPr>
        <dsp:cNvPr id="0" name=""/>
        <dsp:cNvSpPr/>
      </dsp:nvSpPr>
      <dsp:spPr>
        <a:xfrm>
          <a:off x="179218" y="1647169"/>
          <a:ext cx="7056660" cy="156869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pt-PT" sz="3200" b="0" kern="1200" spc="-100" dirty="0" smtClean="0">
              <a:gradFill>
                <a:gsLst>
                  <a:gs pos="0">
                    <a:srgbClr val="FBFBFB"/>
                  </a:gs>
                  <a:gs pos="100000">
                    <a:srgbClr val="FBFBFB"/>
                  </a:gs>
                </a:gsLst>
                <a:lin ang="5400000" scaled="0"/>
              </a:gradFill>
              <a:latin typeface="Segoe UI Light" pitchFamily="34" charset="0"/>
            </a:rPr>
            <a:t>Mas metade não sabe alterar as definições de privacidade nos seus perfis</a:t>
          </a:r>
          <a:r>
            <a:rPr lang="pt-PT" sz="3200" b="0" kern="1200" dirty="0" smtClean="0"/>
            <a:t>. </a:t>
          </a:r>
          <a:endParaRPr lang="pt-PT" sz="3200" b="0" kern="1200" dirty="0"/>
        </a:p>
      </dsp:txBody>
      <dsp:txXfrm>
        <a:off x="255795" y="1723746"/>
        <a:ext cx="6903506" cy="141554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E74684-DAAD-4514-991F-F252DD11BA12}">
      <dsp:nvSpPr>
        <dsp:cNvPr id="0" name=""/>
        <dsp:cNvSpPr/>
      </dsp:nvSpPr>
      <dsp:spPr>
        <a:xfrm>
          <a:off x="161518" y="39"/>
          <a:ext cx="6376032" cy="156869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pt-PT" sz="3200" b="0" kern="1200" spc="-100" dirty="0" smtClean="0">
              <a:gradFill>
                <a:gsLst>
                  <a:gs pos="0">
                    <a:srgbClr val="FBFBFB"/>
                  </a:gs>
                  <a:gs pos="100000">
                    <a:srgbClr val="FBFBFB"/>
                  </a:gs>
                </a:gsLst>
                <a:lin ang="5400000" scaled="0"/>
              </a:gradFill>
              <a:latin typeface="Segoe UI Light" pitchFamily="34" charset="0"/>
            </a:rPr>
            <a:t>Tudo o que escreves numa rede social pode ser consultado por outros.</a:t>
          </a:r>
          <a:endParaRPr lang="pt-PT" sz="3200" b="0" kern="1200" dirty="0"/>
        </a:p>
      </dsp:txBody>
      <dsp:txXfrm>
        <a:off x="238095" y="76616"/>
        <a:ext cx="6222878" cy="1415541"/>
      </dsp:txXfrm>
    </dsp:sp>
    <dsp:sp modelId="{7E80DB30-69E6-41AA-AB30-0DAEBB7B3F6B}">
      <dsp:nvSpPr>
        <dsp:cNvPr id="0" name=""/>
        <dsp:cNvSpPr/>
      </dsp:nvSpPr>
      <dsp:spPr>
        <a:xfrm>
          <a:off x="161518" y="1647169"/>
          <a:ext cx="6359729" cy="156869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pt-PT" sz="3200" b="0" kern="1200" spc="-100" dirty="0" smtClean="0">
              <a:gradFill>
                <a:gsLst>
                  <a:gs pos="0">
                    <a:srgbClr val="FBFBFB"/>
                  </a:gs>
                  <a:gs pos="100000">
                    <a:srgbClr val="FBFBFB"/>
                  </a:gs>
                </a:gsLst>
                <a:lin ang="5400000" scaled="0"/>
              </a:gradFill>
              <a:latin typeface="Segoe UI Light" pitchFamily="34" charset="0"/>
            </a:rPr>
            <a:t>Muitas empresas leem o que escreves nas redes sociais para decidir sobre o teu emprego. </a:t>
          </a:r>
          <a:endParaRPr lang="pt-PT" sz="3200" b="0" kern="1200" spc="-100" dirty="0">
            <a:gradFill>
              <a:gsLst>
                <a:gs pos="0">
                  <a:srgbClr val="FBFBFB"/>
                </a:gs>
                <a:gs pos="100000">
                  <a:srgbClr val="FBFBFB"/>
                </a:gs>
              </a:gsLst>
              <a:lin ang="5400000" scaled="0"/>
            </a:gradFill>
            <a:latin typeface="Segoe UI Light" pitchFamily="34" charset="0"/>
          </a:endParaRPr>
        </a:p>
      </dsp:txBody>
      <dsp:txXfrm>
        <a:off x="238095" y="1723746"/>
        <a:ext cx="6206575" cy="141554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A4262D-1F45-4FB4-94B0-CDEB10F3E838}">
      <dsp:nvSpPr>
        <dsp:cNvPr id="0" name=""/>
        <dsp:cNvSpPr/>
      </dsp:nvSpPr>
      <dsp:spPr>
        <a:xfrm>
          <a:off x="0" y="1183"/>
          <a:ext cx="5793546" cy="1152609"/>
        </a:xfrm>
        <a:prstGeom prst="roundRect">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pt-PT" sz="2800" b="0" kern="1200" dirty="0" smtClean="0"/>
            <a:t>Não adiciones como Amigo quem não conheces.</a:t>
          </a:r>
          <a:endParaRPr lang="pt-PT" sz="2800" b="0" kern="1200" dirty="0"/>
        </a:p>
      </dsp:txBody>
      <dsp:txXfrm>
        <a:off x="56266" y="57449"/>
        <a:ext cx="5681014" cy="1040077"/>
      </dsp:txXfrm>
    </dsp:sp>
    <dsp:sp modelId="{F2F3640E-C724-4845-B0DF-A9C254F210BC}">
      <dsp:nvSpPr>
        <dsp:cNvPr id="0" name=""/>
        <dsp:cNvSpPr/>
      </dsp:nvSpPr>
      <dsp:spPr>
        <a:xfrm>
          <a:off x="0" y="1167701"/>
          <a:ext cx="5793546" cy="1152609"/>
        </a:xfrm>
        <a:prstGeom prst="roundRect">
          <a:avLst/>
        </a:prstGeom>
        <a:solidFill>
          <a:schemeClr val="accent1">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pt-PT" sz="2800" b="0" kern="1200" dirty="0" smtClean="0"/>
            <a:t>Tem cuidado com as definições da tua privacidade.</a:t>
          </a:r>
          <a:endParaRPr lang="pt-PT" sz="2800" b="0" kern="1200" dirty="0"/>
        </a:p>
      </dsp:txBody>
      <dsp:txXfrm>
        <a:off x="56266" y="1223967"/>
        <a:ext cx="5681014" cy="1040077"/>
      </dsp:txXfrm>
    </dsp:sp>
    <dsp:sp modelId="{0F1C8F5B-84A4-4FDD-918E-AC394E280DB1}">
      <dsp:nvSpPr>
        <dsp:cNvPr id="0" name=""/>
        <dsp:cNvSpPr/>
      </dsp:nvSpPr>
      <dsp:spPr>
        <a:xfrm>
          <a:off x="0" y="2334219"/>
          <a:ext cx="5793546" cy="1152609"/>
        </a:xfrm>
        <a:prstGeom prst="roundRect">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pt-PT" sz="2800" b="0" kern="1200" dirty="0" smtClean="0"/>
            <a:t>Tudo o que está colocado no teu mural pode ser visto por outros.</a:t>
          </a:r>
          <a:endParaRPr lang="pt-PT" sz="2800" b="0" kern="1200" dirty="0"/>
        </a:p>
      </dsp:txBody>
      <dsp:txXfrm>
        <a:off x="56266" y="2390485"/>
        <a:ext cx="5681014" cy="104007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F3640E-C724-4845-B0DF-A9C254F210BC}">
      <dsp:nvSpPr>
        <dsp:cNvPr id="0" name=""/>
        <dsp:cNvSpPr/>
      </dsp:nvSpPr>
      <dsp:spPr>
        <a:xfrm>
          <a:off x="0" y="349622"/>
          <a:ext cx="6274189" cy="1216800"/>
        </a:xfrm>
        <a:prstGeom prst="roundRect">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pt-PT" sz="2400" kern="1200" dirty="0" smtClean="0"/>
            <a:t>Não jogues com dinheiro real.</a:t>
          </a:r>
          <a:endParaRPr lang="pt-PT" sz="2400" kern="1200" dirty="0"/>
        </a:p>
      </dsp:txBody>
      <dsp:txXfrm>
        <a:off x="59399" y="409021"/>
        <a:ext cx="6155391" cy="1098002"/>
      </dsp:txXfrm>
    </dsp:sp>
    <dsp:sp modelId="{0F1C8F5B-84A4-4FDD-918E-AC394E280DB1}">
      <dsp:nvSpPr>
        <dsp:cNvPr id="0" name=""/>
        <dsp:cNvSpPr/>
      </dsp:nvSpPr>
      <dsp:spPr>
        <a:xfrm>
          <a:off x="0" y="1753622"/>
          <a:ext cx="6274189" cy="1216800"/>
        </a:xfrm>
        <a:prstGeom prst="roundRect">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pt-PT" sz="2400" kern="1200" dirty="0" smtClean="0"/>
            <a:t>Em algumas consolas de jogos deves ter os mesmos cuidados que tens na internet.</a:t>
          </a:r>
          <a:endParaRPr lang="pt-PT" sz="2400" kern="1200" dirty="0"/>
        </a:p>
      </dsp:txBody>
      <dsp:txXfrm>
        <a:off x="59399" y="1813021"/>
        <a:ext cx="6155391"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10.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3/7/2013</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2012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‹nº›</a:t>
            </a:fld>
            <a:endParaRPr lang="en-US" dirty="0">
              <a:latin typeface="Segoe UI" pitchFamily="34" charset="0"/>
            </a:endParaRPr>
          </a:p>
        </p:txBody>
      </p:sp>
      <p:sp>
        <p:nvSpPr>
          <p:cNvPr id="8"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defPPr>
              <a:defRPr lang="en-US"/>
            </a:defPPr>
            <a:lvl1pPr marL="0" algn="l" defTabSz="686047" rtl="0" eaLnBrk="1" latinLnBrk="0" hangingPunct="1">
              <a:defRPr sz="1400" kern="1200">
                <a:solidFill>
                  <a:schemeClr val="tx1"/>
                </a:solidFill>
                <a:latin typeface="+mn-lt"/>
                <a:ea typeface="+mn-ea"/>
                <a:cs typeface="+mn-cs"/>
              </a:defRPr>
            </a:lvl1pPr>
            <a:lvl2pPr marL="343024" algn="l" defTabSz="686047" rtl="0" eaLnBrk="1" latinLnBrk="0" hangingPunct="1">
              <a:defRPr sz="1400" kern="1200">
                <a:solidFill>
                  <a:schemeClr val="tx1"/>
                </a:solidFill>
                <a:latin typeface="+mn-lt"/>
                <a:ea typeface="+mn-ea"/>
                <a:cs typeface="+mn-cs"/>
              </a:defRPr>
            </a:lvl2pPr>
            <a:lvl3pPr marL="686047" algn="l" defTabSz="686047" rtl="0" eaLnBrk="1" latinLnBrk="0" hangingPunct="1">
              <a:defRPr sz="1400" kern="1200">
                <a:solidFill>
                  <a:schemeClr val="tx1"/>
                </a:solidFill>
                <a:latin typeface="+mn-lt"/>
                <a:ea typeface="+mn-ea"/>
                <a:cs typeface="+mn-cs"/>
              </a:defRPr>
            </a:lvl3pPr>
            <a:lvl4pPr marL="1029070" algn="l" defTabSz="686047" rtl="0" eaLnBrk="1" latinLnBrk="0" hangingPunct="1">
              <a:defRPr sz="1400" kern="1200">
                <a:solidFill>
                  <a:schemeClr val="tx1"/>
                </a:solidFill>
                <a:latin typeface="+mn-lt"/>
                <a:ea typeface="+mn-ea"/>
                <a:cs typeface="+mn-cs"/>
              </a:defRPr>
            </a:lvl4pPr>
            <a:lvl5pPr marL="1372094" algn="l" defTabSz="686047" rtl="0" eaLnBrk="1" latinLnBrk="0" hangingPunct="1">
              <a:defRPr sz="1400" kern="1200">
                <a:solidFill>
                  <a:schemeClr val="tx1"/>
                </a:solidFill>
                <a:latin typeface="+mn-lt"/>
                <a:ea typeface="+mn-ea"/>
                <a:cs typeface="+mn-cs"/>
              </a:defRPr>
            </a:lvl5pPr>
            <a:lvl6pPr marL="1715118" algn="l" defTabSz="686047" rtl="0" eaLnBrk="1" latinLnBrk="0" hangingPunct="1">
              <a:defRPr sz="1400" kern="1200">
                <a:solidFill>
                  <a:schemeClr val="tx1"/>
                </a:solidFill>
                <a:latin typeface="+mn-lt"/>
                <a:ea typeface="+mn-ea"/>
                <a:cs typeface="+mn-cs"/>
              </a:defRPr>
            </a:lvl6pPr>
            <a:lvl7pPr marL="2058140" algn="l" defTabSz="686047" rtl="0" eaLnBrk="1" latinLnBrk="0" hangingPunct="1">
              <a:defRPr sz="1400" kern="1200">
                <a:solidFill>
                  <a:schemeClr val="tx1"/>
                </a:solidFill>
                <a:latin typeface="+mn-lt"/>
                <a:ea typeface="+mn-ea"/>
                <a:cs typeface="+mn-cs"/>
              </a:defRPr>
            </a:lvl7pPr>
            <a:lvl8pPr marL="2401164" algn="l" defTabSz="686047" rtl="0" eaLnBrk="1" latinLnBrk="0" hangingPunct="1">
              <a:defRPr sz="1400" kern="1200">
                <a:solidFill>
                  <a:schemeClr val="tx1"/>
                </a:solidFill>
                <a:latin typeface="+mn-lt"/>
                <a:ea typeface="+mn-ea"/>
                <a:cs typeface="+mn-cs"/>
              </a:defRPr>
            </a:lvl8pPr>
            <a:lvl9pPr marL="2744188" algn="l" defTabSz="686047" rtl="0" eaLnBrk="1" latinLnBrk="0" hangingPunct="1">
              <a:defRPr sz="1400" kern="1200">
                <a:solidFill>
                  <a:schemeClr val="tx1"/>
                </a:solidFill>
                <a:latin typeface="+mn-lt"/>
                <a:ea typeface="+mn-ea"/>
                <a:cs typeface="+mn-cs"/>
              </a:defRPr>
            </a:lvl9pPr>
          </a:lstStyle>
          <a:p>
            <a:r>
              <a:rPr lang="en-US" dirty="0" smtClean="0">
                <a:latin typeface="Segoe UI" pitchFamily="34" charset="0"/>
                <a:ea typeface="Segoe UI" pitchFamily="34" charset="0"/>
                <a:cs typeface="Segoe UI" pitchFamily="34" charset="0"/>
              </a:rPr>
              <a:t>&lt;Event Name&gt;</a:t>
            </a:r>
            <a:endParaRPr lang="en-US"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3/7/2013</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2012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‹nº›</a:t>
            </a:fld>
            <a:endParaRPr lang="en-US" dirty="0"/>
          </a:p>
        </p:txBody>
      </p:sp>
      <p:sp>
        <p:nvSpPr>
          <p:cNvPr id="9"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defPPr>
              <a:defRPr lang="en-US"/>
            </a:defPPr>
            <a:lvl1pPr marL="0" algn="l" defTabSz="686047" rtl="0" eaLnBrk="1" latinLnBrk="0" hangingPunct="1">
              <a:defRPr sz="1400" kern="1200">
                <a:solidFill>
                  <a:schemeClr val="tx1"/>
                </a:solidFill>
                <a:latin typeface="+mn-lt"/>
                <a:ea typeface="+mn-ea"/>
                <a:cs typeface="+mn-cs"/>
              </a:defRPr>
            </a:lvl1pPr>
            <a:lvl2pPr marL="343024" algn="l" defTabSz="686047" rtl="0" eaLnBrk="1" latinLnBrk="0" hangingPunct="1">
              <a:defRPr sz="1400" kern="1200">
                <a:solidFill>
                  <a:schemeClr val="tx1"/>
                </a:solidFill>
                <a:latin typeface="+mn-lt"/>
                <a:ea typeface="+mn-ea"/>
                <a:cs typeface="+mn-cs"/>
              </a:defRPr>
            </a:lvl2pPr>
            <a:lvl3pPr marL="686047" algn="l" defTabSz="686047" rtl="0" eaLnBrk="1" latinLnBrk="0" hangingPunct="1">
              <a:defRPr sz="1400" kern="1200">
                <a:solidFill>
                  <a:schemeClr val="tx1"/>
                </a:solidFill>
                <a:latin typeface="+mn-lt"/>
                <a:ea typeface="+mn-ea"/>
                <a:cs typeface="+mn-cs"/>
              </a:defRPr>
            </a:lvl3pPr>
            <a:lvl4pPr marL="1029070" algn="l" defTabSz="686047" rtl="0" eaLnBrk="1" latinLnBrk="0" hangingPunct="1">
              <a:defRPr sz="1400" kern="1200">
                <a:solidFill>
                  <a:schemeClr val="tx1"/>
                </a:solidFill>
                <a:latin typeface="+mn-lt"/>
                <a:ea typeface="+mn-ea"/>
                <a:cs typeface="+mn-cs"/>
              </a:defRPr>
            </a:lvl4pPr>
            <a:lvl5pPr marL="1372094" algn="l" defTabSz="686047" rtl="0" eaLnBrk="1" latinLnBrk="0" hangingPunct="1">
              <a:defRPr sz="1400" kern="1200">
                <a:solidFill>
                  <a:schemeClr val="tx1"/>
                </a:solidFill>
                <a:latin typeface="+mn-lt"/>
                <a:ea typeface="+mn-ea"/>
                <a:cs typeface="+mn-cs"/>
              </a:defRPr>
            </a:lvl5pPr>
            <a:lvl6pPr marL="1715118" algn="l" defTabSz="686047" rtl="0" eaLnBrk="1" latinLnBrk="0" hangingPunct="1">
              <a:defRPr sz="1400" kern="1200">
                <a:solidFill>
                  <a:schemeClr val="tx1"/>
                </a:solidFill>
                <a:latin typeface="+mn-lt"/>
                <a:ea typeface="+mn-ea"/>
                <a:cs typeface="+mn-cs"/>
              </a:defRPr>
            </a:lvl6pPr>
            <a:lvl7pPr marL="2058140" algn="l" defTabSz="686047" rtl="0" eaLnBrk="1" latinLnBrk="0" hangingPunct="1">
              <a:defRPr sz="1400" kern="1200">
                <a:solidFill>
                  <a:schemeClr val="tx1"/>
                </a:solidFill>
                <a:latin typeface="+mn-lt"/>
                <a:ea typeface="+mn-ea"/>
                <a:cs typeface="+mn-cs"/>
              </a:defRPr>
            </a:lvl7pPr>
            <a:lvl8pPr marL="2401164" algn="l" defTabSz="686047" rtl="0" eaLnBrk="1" latinLnBrk="0" hangingPunct="1">
              <a:defRPr sz="1400" kern="1200">
                <a:solidFill>
                  <a:schemeClr val="tx1"/>
                </a:solidFill>
                <a:latin typeface="+mn-lt"/>
                <a:ea typeface="+mn-ea"/>
                <a:cs typeface="+mn-cs"/>
              </a:defRPr>
            </a:lvl8pPr>
            <a:lvl9pPr marL="2744188" algn="l" defTabSz="686047" rtl="0" eaLnBrk="1" latinLnBrk="0" hangingPunct="1">
              <a:defRPr sz="1400" kern="1200">
                <a:solidFill>
                  <a:schemeClr val="tx1"/>
                </a:solidFill>
                <a:latin typeface="+mn-lt"/>
                <a:ea typeface="+mn-ea"/>
                <a:cs typeface="+mn-cs"/>
              </a:defRPr>
            </a:lvl9pPr>
          </a:lstStyle>
          <a:p>
            <a:r>
              <a:rPr lang="en-US" dirty="0" smtClean="0">
                <a:latin typeface="Segoe UI" pitchFamily="34" charset="0"/>
                <a:ea typeface="Segoe UI" pitchFamily="34" charset="0"/>
                <a:cs typeface="Segoe UI" pitchFamily="34" charset="0"/>
              </a:rPr>
              <a:t>&lt;Event Name&gt;</a:t>
            </a:r>
            <a:endParaRPr lang="en-US"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3/7/2013 3:47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7</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85401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3/7/2013 3:47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16</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54006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3/7/2013 3:47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17</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1773914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3/7/2013 3:47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18</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357945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3/7/2013 3:47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19</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1021397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3/7/2013 3:47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20</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3590678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3/7/2013 3:47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21</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222510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3/7/2013 3:47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22</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000983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3/7/2013 3:47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23</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340835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3/7/2013 3:47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24</a:t>
            </a:fld>
            <a:endParaRPr lang="en-US" dirty="0">
              <a:solidFill>
                <a:prstClr val="black"/>
              </a:solidFill>
            </a:endParaRPr>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272826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3/7/2013 3:47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25</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997179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3/7/2013 3:47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8</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5012281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3/7/2013 3:47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26</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5792398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3/7/2013 3:47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27</a:t>
            </a:fld>
            <a:endParaRPr lang="en-US" dirty="0">
              <a:solidFill>
                <a:prstClr val="black"/>
              </a:solidFill>
            </a:endParaRPr>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5024030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3/7/2013 3:47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28</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35708237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3/7/2013 3:47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29</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8158953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3/7/2013 3:47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30</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6330547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3/7/2013 3:47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31</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1310801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3/7/2013 3:47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32</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673970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3/7/2013 3:47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33</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9066853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3/7/2013 3:47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34</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6350227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3/7/2013 3:47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35</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51066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3/7/2013 3:47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9</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9217217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3/7/2013 3:47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37</a:t>
            </a:fld>
            <a:endParaRPr lang="en-US" dirty="0">
              <a:solidFill>
                <a:prstClr val="black"/>
              </a:solidFill>
            </a:endParaRPr>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8802641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3/7/2013 3:47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38</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865126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3/7/2013 3:47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39</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39337269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3/7/2013 3:47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42</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6587896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3/7/2013 3:47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44</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1862400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3/7/2013 3:47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10</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3405178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3/7/2013 3:47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11</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564533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3/7/2013 3:47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12</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3861586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3/7/2013 3:47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13</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4082632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3/7/2013 3:51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14</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1717803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3/7/2013 3:47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15</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485255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6387"/>
          </a:xfrm>
        </p:spPr>
        <p:txBody>
          <a:bodyPr/>
          <a:lstStyle/>
          <a:p>
            <a:r>
              <a:rPr lang="pt-PT" smtClean="0"/>
              <a:t>Clique para editar o estilo</a:t>
            </a:r>
            <a:endParaRPr lang="en-US" dirty="0"/>
          </a:p>
        </p:txBody>
      </p:sp>
      <p:sp>
        <p:nvSpPr>
          <p:cNvPr id="5" name="Text Placeholder 4"/>
          <p:cNvSpPr>
            <a:spLocks noGrp="1"/>
          </p:cNvSpPr>
          <p:nvPr>
            <p:ph type="body" sz="quarter" idx="10"/>
          </p:nvPr>
        </p:nvSpPr>
        <p:spPr>
          <a:xfrm>
            <a:off x="519112" y="1447799"/>
            <a:ext cx="11149013" cy="946413"/>
          </a:xfrm>
        </p:spPr>
        <p:txBody>
          <a:bodyPr/>
          <a:lstStyle>
            <a:lvl1pPr marL="0" indent="0">
              <a:spcBef>
                <a:spcPts val="0"/>
              </a:spcBef>
              <a:spcAft>
                <a:spcPts val="900"/>
              </a:spcAft>
              <a:buNone/>
              <a:defRPr sz="4000" spc="-100" baseline="0">
                <a:latin typeface="Segoe UI Light" pitchFamily="34" charset="0"/>
              </a:defRPr>
            </a:lvl1pPr>
            <a:lvl2pPr marL="0" indent="0">
              <a:spcBef>
                <a:spcPts val="0"/>
              </a:spcBef>
              <a:spcAft>
                <a:spcPts val="400"/>
              </a:spcAft>
              <a:buNone/>
              <a:defRPr sz="2000" spc="-50" baseline="0"/>
            </a:lvl2pPr>
            <a:lvl3pPr marL="0" indent="0">
              <a:spcBef>
                <a:spcPts val="0"/>
              </a:spcBef>
              <a:spcAft>
                <a:spcPts val="400"/>
              </a:spcAft>
              <a:buNone/>
              <a:defRPr sz="2000"/>
            </a:lvl3pPr>
            <a:lvl4pPr marL="0" indent="0">
              <a:spcBef>
                <a:spcPts val="0"/>
              </a:spcBef>
              <a:spcAft>
                <a:spcPts val="400"/>
              </a:spcAft>
              <a:buNone/>
              <a:defRPr/>
            </a:lvl4pPr>
            <a:lvl5pPr marL="0" indent="0">
              <a:spcBef>
                <a:spcPts val="0"/>
              </a:spcBef>
              <a:spcAft>
                <a:spcPts val="400"/>
              </a:spcAft>
              <a:buNone/>
              <a:defRPr/>
            </a:lvl5pPr>
          </a:lstStyle>
          <a:p>
            <a:pPr lvl="0"/>
            <a:r>
              <a:rPr lang="pt-PT" smtClean="0"/>
              <a:t>Clique para editar os estilos</a:t>
            </a:r>
          </a:p>
          <a:p>
            <a:pPr lvl="1"/>
            <a:r>
              <a:rPr lang="pt-PT" smtClean="0"/>
              <a:t>Segundo nível</a:t>
            </a:r>
          </a:p>
        </p:txBody>
      </p:sp>
    </p:spTree>
    <p:extLst>
      <p:ext uri="{BB962C8B-B14F-4D97-AF65-F5344CB8AC3E}">
        <p14:creationId xmlns:p14="http://schemas.microsoft.com/office/powerpoint/2010/main" val="411715367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lank Color 1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764" y="1768475"/>
            <a:ext cx="11228440" cy="1218795"/>
          </a:xfrm>
        </p:spPr>
        <p:txBody>
          <a:bodyPr/>
          <a:lstStyle>
            <a:lvl1pPr marL="0" indent="0">
              <a:buNone/>
              <a:defRPr lang="en-US" sz="8800" i="0" kern="1200" spc="-100"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512763" y="3219165"/>
            <a:ext cx="7513637" cy="443198"/>
          </a:xfr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5" name="Picture 2" descr="C:\Users\Antonio Tavares\Desktop\Logos MSFT Janeiro 2013\MSFT_logo_rgb_W-Wht.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40585" y="5945820"/>
            <a:ext cx="2394104" cy="880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415580"/>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Blank Color 1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764" y="1768475"/>
            <a:ext cx="11228440" cy="1218795"/>
          </a:xfrm>
        </p:spPr>
        <p:txBody>
          <a:bodyPr/>
          <a:lstStyle>
            <a:lvl1pPr marL="0" indent="0">
              <a:buNone/>
              <a:defRPr lang="en-US" sz="8800" i="0" kern="1200" spc="-100"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512763" y="3219165"/>
            <a:ext cx="7513637" cy="443198"/>
          </a:xfr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5" name="Picture 2" descr="C:\Users\Antonio Tavares\Desktop\Logos MSFT Janeiro 2013\MSFT_logo_rgb_W-Wht.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40585" y="5945820"/>
            <a:ext cx="2394104" cy="880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24867"/>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Blank Color 1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764" y="1768475"/>
            <a:ext cx="11228440" cy="1218795"/>
          </a:xfrm>
        </p:spPr>
        <p:txBody>
          <a:bodyPr/>
          <a:lstStyle>
            <a:lvl1pPr marL="0" indent="0">
              <a:buNone/>
              <a:defRPr lang="en-US" sz="8800" i="0" kern="1200" spc="-100"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512763" y="3219165"/>
            <a:ext cx="7513637" cy="443198"/>
          </a:xfr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5" name="Picture 2" descr="C:\Users\Antonio Tavares\Desktop\Logos MSFT Janeiro 2013\MSFT_logo_rgb_W-Wht.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40585" y="5945820"/>
            <a:ext cx="2394104" cy="880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7804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Blank Color 1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5233938"/>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Color 2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930350"/>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Color 3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12069"/>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Color Layout 4">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085763"/>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Color Layout 5">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810701"/>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162" y="2130426"/>
            <a:ext cx="10360501" cy="747897"/>
          </a:xfrm>
        </p:spPr>
        <p:txBody>
          <a:bodyPr/>
          <a:lstStyle/>
          <a:p>
            <a:r>
              <a:rPr lang="pt-PT" smtClean="0"/>
              <a:t>Clique para editar o estilo</a:t>
            </a:r>
            <a:endParaRPr lang="pt-PT"/>
          </a:p>
        </p:txBody>
      </p:sp>
      <p:sp>
        <p:nvSpPr>
          <p:cNvPr id="3" name="Subtítulo 2"/>
          <p:cNvSpPr>
            <a:spLocks noGrp="1"/>
          </p:cNvSpPr>
          <p:nvPr>
            <p:ph type="subTitle" idx="1"/>
          </p:nvPr>
        </p:nvSpPr>
        <p:spPr>
          <a:xfrm>
            <a:off x="1828324" y="3886200"/>
            <a:ext cx="8532178" cy="44319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Faça clique para editar o estilo</a:t>
            </a:r>
            <a:endParaRPr lang="pt-PT"/>
          </a:p>
        </p:txBody>
      </p:sp>
      <p:sp>
        <p:nvSpPr>
          <p:cNvPr id="4" name="Marcador de Posição da Data 3"/>
          <p:cNvSpPr>
            <a:spLocks noGrp="1"/>
          </p:cNvSpPr>
          <p:nvPr>
            <p:ph type="dt" sz="half" idx="10"/>
          </p:nvPr>
        </p:nvSpPr>
        <p:spPr>
          <a:xfrm>
            <a:off x="609441" y="6356351"/>
            <a:ext cx="2844059" cy="365125"/>
          </a:xfrm>
          <a:prstGeom prst="rect">
            <a:avLst/>
          </a:prstGeom>
        </p:spPr>
        <p:txBody>
          <a:bodyPr/>
          <a:lstStyle/>
          <a:p>
            <a:fld id="{D475CCB3-748B-48FF-BC65-88237AE548F6}" type="datetimeFigureOut">
              <a:rPr lang="pt-PT" smtClean="0"/>
              <a:pPr/>
              <a:t>07-03-2013</a:t>
            </a:fld>
            <a:endParaRPr lang="pt-PT" dirty="0"/>
          </a:p>
        </p:txBody>
      </p:sp>
      <p:sp>
        <p:nvSpPr>
          <p:cNvPr id="5" name="Marcador de Posição do Rodapé 4"/>
          <p:cNvSpPr>
            <a:spLocks noGrp="1"/>
          </p:cNvSpPr>
          <p:nvPr>
            <p:ph type="ftr" sz="quarter" idx="11"/>
          </p:nvPr>
        </p:nvSpPr>
        <p:spPr>
          <a:xfrm>
            <a:off x="4164515" y="6356351"/>
            <a:ext cx="3859795" cy="365125"/>
          </a:xfrm>
          <a:prstGeom prst="rect">
            <a:avLst/>
          </a:prstGeom>
        </p:spPr>
        <p:txBody>
          <a:bodyPr/>
          <a:lstStyle/>
          <a:p>
            <a:endParaRPr lang="pt-PT" dirty="0"/>
          </a:p>
        </p:txBody>
      </p:sp>
      <p:sp>
        <p:nvSpPr>
          <p:cNvPr id="6" name="Marcador de Posição do Número do Diapositivo 5"/>
          <p:cNvSpPr>
            <a:spLocks noGrp="1"/>
          </p:cNvSpPr>
          <p:nvPr>
            <p:ph type="sldNum" sz="quarter" idx="12"/>
          </p:nvPr>
        </p:nvSpPr>
        <p:spPr>
          <a:xfrm>
            <a:off x="8735325" y="6356351"/>
            <a:ext cx="2844059" cy="365125"/>
          </a:xfrm>
          <a:prstGeom prst="rect">
            <a:avLst/>
          </a:prstGeom>
        </p:spPr>
        <p:txBody>
          <a:bodyPr/>
          <a:lstStyle/>
          <a:p>
            <a:fld id="{870A2C6B-8FE3-40D7-9AD0-84937EE5B51B}" type="slidenum">
              <a:rPr lang="pt-PT" smtClean="0"/>
              <a:pPr/>
              <a:t>‹nº›</a:t>
            </a:fld>
            <a:endParaRPr lang="pt-PT" dirty="0"/>
          </a:p>
        </p:txBody>
      </p:sp>
    </p:spTree>
    <p:extLst>
      <p:ext uri="{BB962C8B-B14F-4D97-AF65-F5344CB8AC3E}">
        <p14:creationId xmlns:p14="http://schemas.microsoft.com/office/powerpoint/2010/main" val="6490109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4066" y="1931313"/>
            <a:ext cx="4010039" cy="430887"/>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958600" y="273051"/>
            <a:ext cx="6659416" cy="200054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874066" y="2438401"/>
            <a:ext cx="4010039"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8482254" y="6356351"/>
            <a:ext cx="2780576" cy="365125"/>
          </a:xfrm>
          <a:prstGeom prst="rect">
            <a:avLst/>
          </a:prstGeom>
        </p:spPr>
        <p:txBody>
          <a:bodyPr/>
          <a:lstStyle/>
          <a:p>
            <a:fld id="{77E1DFE4-283F-421C-B24B-06D4A99CE700}" type="datetimeFigureOut">
              <a:rPr lang="pt-PT" smtClean="0">
                <a:solidFill>
                  <a:srgbClr val="FFFFFF"/>
                </a:solidFill>
              </a:rPr>
              <a:pPr/>
              <a:t>07-03-2013</a:t>
            </a:fld>
            <a:endParaRPr lang="pt-PT">
              <a:solidFill>
                <a:srgbClr val="FFFFFF"/>
              </a:solidFill>
            </a:endParaRPr>
          </a:p>
        </p:txBody>
      </p:sp>
      <p:sp>
        <p:nvSpPr>
          <p:cNvPr id="6" name="Footer Placeholder 5"/>
          <p:cNvSpPr>
            <a:spLocks noGrp="1"/>
          </p:cNvSpPr>
          <p:nvPr>
            <p:ph type="ftr" sz="quarter" idx="11"/>
          </p:nvPr>
        </p:nvSpPr>
        <p:spPr>
          <a:xfrm>
            <a:off x="878659" y="6356351"/>
            <a:ext cx="3796311" cy="365125"/>
          </a:xfrm>
          <a:prstGeom prst="rect">
            <a:avLst/>
          </a:prstGeom>
        </p:spPr>
        <p:txBody>
          <a:bodyPr/>
          <a:lstStyle/>
          <a:p>
            <a:endParaRPr lang="pt-PT">
              <a:solidFill>
                <a:srgbClr val="FFFFFF"/>
              </a:solidFill>
            </a:endParaRPr>
          </a:p>
        </p:txBody>
      </p:sp>
      <p:sp>
        <p:nvSpPr>
          <p:cNvPr id="7" name="Slide Number Placeholder 6"/>
          <p:cNvSpPr>
            <a:spLocks noGrp="1"/>
          </p:cNvSpPr>
          <p:nvPr>
            <p:ph type="sldNum" sz="quarter" idx="12"/>
          </p:nvPr>
        </p:nvSpPr>
        <p:spPr>
          <a:xfrm>
            <a:off x="11388072" y="6356351"/>
            <a:ext cx="749105" cy="365125"/>
          </a:xfrm>
          <a:prstGeom prst="rect">
            <a:avLst/>
          </a:prstGeom>
        </p:spPr>
        <p:txBody>
          <a:bodyPr/>
          <a:lstStyle/>
          <a:p>
            <a:fld id="{CC0F513F-3B47-4550-B2F3-1A27B6D8A698}" type="slidenum">
              <a:rPr lang="pt-PT" smtClean="0">
                <a:solidFill>
                  <a:srgbClr val="FFFFFF"/>
                </a:solidFill>
              </a:rPr>
              <a:pPr/>
              <a:t>‹nº›</a:t>
            </a:fld>
            <a:endParaRPr lang="pt-PT">
              <a:solidFill>
                <a:srgbClr val="FFFFFF"/>
              </a:solidFill>
            </a:endParaRPr>
          </a:p>
        </p:txBody>
      </p:sp>
    </p:spTree>
    <p:extLst>
      <p:ext uri="{BB962C8B-B14F-4D97-AF65-F5344CB8AC3E}">
        <p14:creationId xmlns:p14="http://schemas.microsoft.com/office/powerpoint/2010/main" val="333579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e texto">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6387"/>
          </a:xfrm>
        </p:spPr>
        <p:txBody>
          <a:bodyPr/>
          <a:lstStyle/>
          <a:p>
            <a:r>
              <a:rPr lang="pt-PT" smtClean="0"/>
              <a:t>Clique para editar o estilo</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Tree>
    <p:extLst>
      <p:ext uri="{BB962C8B-B14F-4D97-AF65-F5344CB8AC3E}">
        <p14:creationId xmlns:p14="http://schemas.microsoft.com/office/powerpoint/2010/main" val="222937342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dirty="0"/>
          </a:p>
        </p:txBody>
      </p:sp>
      <p:sp>
        <p:nvSpPr>
          <p:cNvPr id="3" name="Content Placeholder 2"/>
          <p:cNvSpPr>
            <a:spLocks noGrp="1"/>
          </p:cNvSpPr>
          <p:nvPr>
            <p:ph idx="1"/>
          </p:nvPr>
        </p:nvSpPr>
        <p:spPr>
          <a:xfrm>
            <a:off x="519112" y="1447799"/>
            <a:ext cx="11149013" cy="197356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Tree>
    <p:extLst>
      <p:ext uri="{BB962C8B-B14F-4D97-AF65-F5344CB8AC3E}">
        <p14:creationId xmlns:p14="http://schemas.microsoft.com/office/powerpoint/2010/main" val="235024168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dirty="0"/>
          </a:p>
        </p:txBody>
      </p:sp>
    </p:spTree>
    <p:extLst>
      <p:ext uri="{BB962C8B-B14F-4D97-AF65-F5344CB8AC3E}">
        <p14:creationId xmlns:p14="http://schemas.microsoft.com/office/powerpoint/2010/main" val="121738452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06434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pt-PT" smtClean="0"/>
              <a:t>Clique para editar o estilo</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Tree>
    <p:extLst>
      <p:ext uri="{BB962C8B-B14F-4D97-AF65-F5344CB8AC3E}">
        <p14:creationId xmlns:p14="http://schemas.microsoft.com/office/powerpoint/2010/main" val="204641056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pt-PT" smtClean="0"/>
              <a:t>Clique para editar o estilo</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pt-PT" smtClean="0"/>
              <a:t>Clique para editar os estilos</a:t>
            </a:r>
          </a:p>
        </p:txBody>
      </p:sp>
    </p:spTree>
    <p:extLst>
      <p:ext uri="{BB962C8B-B14F-4D97-AF65-F5344CB8AC3E}">
        <p14:creationId xmlns:p14="http://schemas.microsoft.com/office/powerpoint/2010/main" val="262939304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Color 1 Layout">
    <p:bg>
      <p:bgPr>
        <a:solidFill>
          <a:srgbClr val="0070C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764" y="1768475"/>
            <a:ext cx="11228440" cy="1218795"/>
          </a:xfrm>
        </p:spPr>
        <p:txBody>
          <a:bodyPr/>
          <a:lstStyle>
            <a:lvl1pPr marL="0" indent="0">
              <a:buNone/>
              <a:defRPr sz="8800" i="0" spc="-100" baseline="0">
                <a:gradFill>
                  <a:gsLst>
                    <a:gs pos="0">
                      <a:schemeClr val="tx1"/>
                    </a:gs>
                    <a:gs pos="100000">
                      <a:schemeClr val="tx1"/>
                    </a:gs>
                  </a:gsLst>
                  <a:lin ang="5400000" scaled="0"/>
                </a:gradFill>
                <a:latin typeface="Segoe UI Light" pitchFamily="34" charset="0"/>
              </a:defRPr>
            </a:lvl1pPr>
          </a:lstStyle>
          <a:p>
            <a:pPr lvl="0"/>
            <a:r>
              <a:rPr lang="en-US" dirty="0" smtClean="0"/>
              <a:t>Click to edit title style</a:t>
            </a:r>
          </a:p>
        </p:txBody>
      </p:sp>
      <p:sp>
        <p:nvSpPr>
          <p:cNvPr id="9" name="Text Placeholder 8"/>
          <p:cNvSpPr>
            <a:spLocks noGrp="1"/>
          </p:cNvSpPr>
          <p:nvPr>
            <p:ph type="body" sz="quarter" idx="11" hasCustomPrompt="1"/>
          </p:nvPr>
        </p:nvSpPr>
        <p:spPr>
          <a:xfrm>
            <a:off x="512763" y="3219165"/>
            <a:ext cx="7513637" cy="443198"/>
          </a:xfrm>
        </p:spPr>
        <p:txBody>
          <a:bodyPr/>
          <a:lstStyle>
            <a:lvl1pPr marL="0" indent="0">
              <a:buNone/>
              <a:defRPr spc="-100" baseline="0">
                <a:gradFill>
                  <a:gsLst>
                    <a:gs pos="0">
                      <a:schemeClr val="tx1"/>
                    </a:gs>
                    <a:gs pos="100000">
                      <a:schemeClr val="tx1"/>
                    </a:gs>
                  </a:gsLst>
                  <a:lin ang="5400000" scaled="0"/>
                </a:gradFill>
                <a:latin typeface="Segoe UI Light" pitchFamily="34" charset="0"/>
              </a:defRPr>
            </a:lvl1pPr>
          </a:lstStyle>
          <a:p>
            <a:pPr lvl="0"/>
            <a:r>
              <a:rPr lang="en-US" dirty="0" smtClean="0"/>
              <a:t>Speaker Title</a:t>
            </a:r>
            <a:endParaRPr lang="en-US" dirty="0"/>
          </a:p>
        </p:txBody>
      </p:sp>
      <p:pic>
        <p:nvPicPr>
          <p:cNvPr id="5" name="Picture 2" descr="C:\Users\Antonio Tavares\Desktop\Logos MSFT Janeiro 2013\MSFT_logo_rgb_W-Wht.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40585" y="5945820"/>
            <a:ext cx="2394104" cy="880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687508"/>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Color 1 Layout">
    <p:bg>
      <p:bgPr>
        <a:solidFill>
          <a:srgbClr val="0070C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764" y="1768475"/>
            <a:ext cx="11228440" cy="1218795"/>
          </a:xfrm>
        </p:spPr>
        <p:txBody>
          <a:bodyPr/>
          <a:lstStyle>
            <a:lvl1pPr marL="0" indent="0">
              <a:buNone/>
              <a:defRPr sz="8800" i="0" spc="-100" baseline="0">
                <a:gradFill>
                  <a:gsLst>
                    <a:gs pos="0">
                      <a:schemeClr val="tx1"/>
                    </a:gs>
                    <a:gs pos="100000">
                      <a:schemeClr val="tx1"/>
                    </a:gs>
                  </a:gsLst>
                  <a:lin ang="5400000" scaled="0"/>
                </a:gradFill>
                <a:latin typeface="Segoe UI Light" pitchFamily="34" charset="0"/>
              </a:defRPr>
            </a:lvl1pPr>
          </a:lstStyle>
          <a:p>
            <a:pPr lvl="0"/>
            <a:r>
              <a:rPr lang="en-US" dirty="0" smtClean="0"/>
              <a:t>Click to edit title style</a:t>
            </a:r>
          </a:p>
        </p:txBody>
      </p:sp>
      <p:sp>
        <p:nvSpPr>
          <p:cNvPr id="4" name="Text Placeholder 8"/>
          <p:cNvSpPr>
            <a:spLocks noGrp="1"/>
          </p:cNvSpPr>
          <p:nvPr>
            <p:ph type="body" sz="quarter" idx="11" hasCustomPrompt="1"/>
          </p:nvPr>
        </p:nvSpPr>
        <p:spPr>
          <a:xfrm>
            <a:off x="512763" y="3219165"/>
            <a:ext cx="7513637" cy="443198"/>
          </a:xfrm>
        </p:spPr>
        <p:txBody>
          <a:bodyPr/>
          <a:lstStyle>
            <a:lvl1pPr marL="0" indent="0">
              <a:buNone/>
              <a:defRPr lang="en-US" sz="3200" kern="1200" spc="-100"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5" name="Picture 2" descr="C:\Users\Antonio Tavares\Desktop\Logos MSFT Janeiro 2013\MSFT_logo_rgb_W-Wht.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40585" y="5945820"/>
            <a:ext cx="2394104" cy="880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52859"/>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747897"/>
          </a:xfrm>
          <a:prstGeom prst="rect">
            <a:avLst/>
          </a:prstGeom>
        </p:spPr>
        <p:txBody>
          <a:bodyPr vert="horz" wrap="square" lIns="0" tIns="0" rIns="0" bIns="0" rtlCol="0" anchor="t">
            <a:spAutoFit/>
          </a:bodyPr>
          <a:lstStyle/>
          <a:p>
            <a:r>
              <a:rPr lang="pt-PT" smtClean="0"/>
              <a:t>Clique para editar o estilo</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Tree>
    <p:extLst>
      <p:ext uri="{BB962C8B-B14F-4D97-AF65-F5344CB8AC3E}">
        <p14:creationId xmlns:p14="http://schemas.microsoft.com/office/powerpoint/2010/main" val="1669786927"/>
      </p:ext>
    </p:extLst>
  </p:cSld>
  <p:clrMap bg1="lt1" tx1="dk1" bg2="lt2" tx2="dk2" accent1="accent1" accent2="accent2" accent3="accent3" accent4="accent4" accent5="accent5" accent6="accent6" hlink="hlink" folHlink="folHlink"/>
  <p:sldLayoutIdLst>
    <p:sldLayoutId id="2147483744" r:id="rId1"/>
    <p:sldLayoutId id="2147483735" r:id="rId2"/>
    <p:sldLayoutId id="2147483736" r:id="rId3"/>
    <p:sldLayoutId id="2147483739" r:id="rId4"/>
    <p:sldLayoutId id="2147483740" r:id="rId5"/>
    <p:sldLayoutId id="2147483742" r:id="rId6"/>
    <p:sldLayoutId id="2147483743" r:id="rId7"/>
  </p:sldLayoutIdLst>
  <p:transition>
    <p:fade/>
  </p:transition>
  <p:txStyles>
    <p:titleStyle>
      <a:lvl1pPr algn="l" defTabSz="914363" rtl="0" eaLnBrk="1" latinLnBrk="0" hangingPunct="1">
        <a:lnSpc>
          <a:spcPct val="90000"/>
        </a:lnSpc>
        <a:spcBef>
          <a:spcPct val="0"/>
        </a:spcBef>
        <a:buNone/>
        <a:defRPr lang="en-US" sz="5400" b="0" kern="1200" cap="none" spc="-100"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346075" indent="-346075" algn="l" defTabSz="914363" rtl="0" eaLnBrk="1" latinLnBrk="0" hangingPunct="1">
        <a:lnSpc>
          <a:spcPct val="90000"/>
        </a:lnSpc>
        <a:spcBef>
          <a:spcPct val="20000"/>
        </a:spcBef>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630238" indent="-284163" algn="l" defTabSz="914363" rtl="0" eaLnBrk="1" latinLnBrk="0" hangingPunct="1">
        <a:lnSpc>
          <a:spcPct val="90000"/>
        </a:lnSpc>
        <a:spcBef>
          <a:spcPct val="20000"/>
        </a:spcBef>
        <a:buSzPct val="90000"/>
        <a:buFont typeface="Arial" pitchFamily="34" charset="0"/>
        <a:buChar char="•"/>
        <a:tabLst>
          <a:tab pos="630238" algn="l"/>
        </a:tabLst>
        <a:defRPr sz="2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4363"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4363" rtl="0" eaLnBrk="1" latinLnBrk="0" hangingPunct="1">
        <a:lnSpc>
          <a:spcPct val="90000"/>
        </a:lnSpc>
        <a:spcBef>
          <a:spcPct val="20000"/>
        </a:spcBef>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2913" indent="-230188" algn="l" defTabSz="914363" rtl="0" eaLnBrk="1" latinLnBrk="0" hangingPunct="1">
        <a:lnSpc>
          <a:spcPct val="90000"/>
        </a:lnSpc>
        <a:spcBef>
          <a:spcPct val="20000"/>
        </a:spcBef>
        <a:buSzPct val="90000"/>
        <a:buFont typeface="Arial" pitchFamily="34" charset="0"/>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7478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25013393"/>
      </p:ext>
    </p:extLst>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4" r:id="rId11"/>
    <p:sldLayoutId id="2147483775" r:id="rId12"/>
  </p:sldLayoutIdLst>
  <p:transition>
    <p:fade/>
  </p:transition>
  <p:txStyles>
    <p:titleStyle>
      <a:lvl1pPr algn="l" defTabSz="914363" rtl="0" eaLnBrk="1" latinLnBrk="0" hangingPunct="1">
        <a:lnSpc>
          <a:spcPct val="90000"/>
        </a:lnSpc>
        <a:spcBef>
          <a:spcPct val="0"/>
        </a:spcBef>
        <a:buNone/>
        <a:defRPr lang="en-US" sz="5400" b="0" kern="1200" cap="none" spc="-100" baseline="0" dirty="0" smtClean="0">
          <a:ln w="3175">
            <a:noFill/>
          </a:ln>
          <a:gradFill flip="none" rotWithShape="1">
            <a:gsLst>
              <a:gs pos="0">
                <a:schemeClr val="tx1">
                  <a:lumMod val="75000"/>
                  <a:lumOff val="25000"/>
                </a:schemeClr>
              </a:gs>
              <a:gs pos="86000">
                <a:schemeClr val="tx1">
                  <a:lumMod val="75000"/>
                  <a:lumOff val="25000"/>
                </a:schemeClr>
              </a:gs>
            </a:gsLst>
            <a:lin ang="5400000" scaled="0"/>
            <a:tileRect/>
          </a:gradFill>
          <a:effectLst/>
          <a:latin typeface="Segoe UI Light" pitchFamily="34" charset="0"/>
          <a:ea typeface="+mn-ea"/>
          <a:cs typeface="Arial" charset="0"/>
        </a:defRPr>
      </a:lvl1pPr>
    </p:titleStyle>
    <p:bodyStyle>
      <a:lvl1pPr marL="346075" indent="-346075" algn="l" defTabSz="914363" rtl="0" eaLnBrk="1" latinLnBrk="0" hangingPunct="1">
        <a:lnSpc>
          <a:spcPct val="90000"/>
        </a:lnSpc>
        <a:spcBef>
          <a:spcPct val="20000"/>
        </a:spcBef>
        <a:buSzPct val="90000"/>
        <a:buFont typeface="Arial" pitchFamily="34" charset="0"/>
        <a:buChar char="•"/>
        <a:defRPr sz="32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1pPr>
      <a:lvl2pPr marL="630238" indent="-284163" algn="l" defTabSz="914363" rtl="0" eaLnBrk="1" latinLnBrk="0" hangingPunct="1">
        <a:lnSpc>
          <a:spcPct val="90000"/>
        </a:lnSpc>
        <a:spcBef>
          <a:spcPct val="20000"/>
        </a:spcBef>
        <a:buSzPct val="90000"/>
        <a:buFont typeface="Arial" pitchFamily="34" charset="0"/>
        <a:buChar char="•"/>
        <a:tabLst>
          <a:tab pos="630238" algn="l"/>
        </a:tabLst>
        <a:defRPr sz="28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2pPr>
      <a:lvl3pPr marL="914400" indent="-284163" algn="l" defTabSz="914363" rtl="0" eaLnBrk="1" latinLnBrk="0" hangingPunct="1">
        <a:lnSpc>
          <a:spcPct val="90000"/>
        </a:lnSpc>
        <a:spcBef>
          <a:spcPct val="20000"/>
        </a:spcBef>
        <a:buSzPct val="90000"/>
        <a:buFont typeface="Arial" pitchFamily="34" charset="0"/>
        <a:buChar char="•"/>
        <a:defRPr sz="24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3pPr>
      <a:lvl4pPr marL="1482725" indent="-223838" algn="l" defTabSz="914363" rtl="0" eaLnBrk="1" latinLnBrk="0" hangingPunct="1">
        <a:lnSpc>
          <a:spcPct val="90000"/>
        </a:lnSpc>
        <a:spcBef>
          <a:spcPct val="20000"/>
        </a:spcBef>
        <a:buSzPct val="90000"/>
        <a:buFont typeface="Arial" pitchFamily="34" charset="0"/>
        <a:buChar char="•"/>
        <a:tabLst>
          <a:tab pos="914400" algn="l"/>
        </a:tabLst>
        <a:defRPr sz="20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4pPr>
      <a:lvl5pPr marL="1712913" indent="-230188" algn="l" defTabSz="914363" rtl="0" eaLnBrk="1" latinLnBrk="0" hangingPunct="1">
        <a:lnSpc>
          <a:spcPct val="90000"/>
        </a:lnSpc>
        <a:spcBef>
          <a:spcPct val="20000"/>
        </a:spcBef>
        <a:buSzPct val="90000"/>
        <a:buFont typeface="Arial" pitchFamily="34" charset="0"/>
        <a:buChar char="•"/>
        <a:defRPr sz="20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9.jpg"/><Relationship Id="rId4" Type="http://schemas.openxmlformats.org/officeDocument/2006/relationships/image" Target="../media/image4.jpeg"/><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7.jpeg"/><Relationship Id="rId4" Type="http://schemas.openxmlformats.org/officeDocument/2006/relationships/image" Target="../media/image8.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39.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7.jpeg"/><Relationship Id="rId5" Type="http://schemas.openxmlformats.org/officeDocument/2006/relationships/image" Target="../media/image40.jpe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hyperlink" Target="http://4.bp.blogspot.com/-LFzWj2FfigA/TePE52jEbbI/AAAAAAAAAL0/Jp7gKwku3ks/s1600/Security+shield+windows.png"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diagramColors" Target="../diagrams/colors1.xml"/><Relationship Id="rId11" Type="http://schemas.openxmlformats.org/officeDocument/2006/relationships/image" Target="../media/image8.png"/><Relationship Id="rId5" Type="http://schemas.openxmlformats.org/officeDocument/2006/relationships/diagramQuickStyle" Target="../diagrams/quickStyle1.xml"/><Relationship Id="rId10" Type="http://schemas.openxmlformats.org/officeDocument/2006/relationships/image" Target="../media/image2.png"/><Relationship Id="rId4" Type="http://schemas.openxmlformats.org/officeDocument/2006/relationships/diagramLayout" Target="../diagrams/layout1.xml"/><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7.jpeg"/><Relationship Id="rId5" Type="http://schemas.openxmlformats.org/officeDocument/2006/relationships/image" Target="../media/image8.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7.jpeg"/><Relationship Id="rId5" Type="http://schemas.openxmlformats.org/officeDocument/2006/relationships/image" Target="../media/image43.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hyperlink" Target="//upload.wikimedia.org/wikipedia/en/8/8b/Windows_Firewall_Vista_icon.png" TargetMode="External"/><Relationship Id="rId7"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diagramColors" Target="../diagrams/colors2.xml"/><Relationship Id="rId11" Type="http://schemas.openxmlformats.org/officeDocument/2006/relationships/image" Target="../media/image7.jpeg"/><Relationship Id="rId5" Type="http://schemas.openxmlformats.org/officeDocument/2006/relationships/diagramQuickStyle" Target="../diagrams/quickStyle2.xml"/><Relationship Id="rId10" Type="http://schemas.openxmlformats.org/officeDocument/2006/relationships/image" Target="../media/image45.jpeg"/><Relationship Id="rId4" Type="http://schemas.openxmlformats.org/officeDocument/2006/relationships/diagramLayout" Target="../diagrams/layout2.xml"/><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47.png"/><Relationship Id="rId11" Type="http://schemas.openxmlformats.org/officeDocument/2006/relationships/image" Target="../media/image7.jpeg"/><Relationship Id="rId5" Type="http://schemas.openxmlformats.org/officeDocument/2006/relationships/image" Target="../media/image46.png"/><Relationship Id="rId10" Type="http://schemas.openxmlformats.org/officeDocument/2006/relationships/image" Target="../media/image50.gif"/><Relationship Id="rId4" Type="http://schemas.openxmlformats.org/officeDocument/2006/relationships/hyperlink" Target="//upload.wikimedia.org/wikipedia/en/0/0e/Windows_Live_Mail_logo.png" TargetMode="External"/><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7.jpeg"/><Relationship Id="rId5" Type="http://schemas.openxmlformats.org/officeDocument/2006/relationships/image" Target="../media/image8.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hyperlink" Target="https://www.facebook.com/internetsegura.pt" TargetMode="External"/><Relationship Id="rId7" Type="http://schemas.openxmlformats.org/officeDocument/2006/relationships/image" Target="../media/image13.jpg"/><Relationship Id="rId2" Type="http://schemas.openxmlformats.org/officeDocument/2006/relationships/hyperlink" Target="https://www.internetsegura.pt/" TargetMode="External"/><Relationship Id="rId1" Type="http://schemas.openxmlformats.org/officeDocument/2006/relationships/slideLayout" Target="../slideLayouts/slideLayout11.xml"/><Relationship Id="rId6" Type="http://schemas.openxmlformats.org/officeDocument/2006/relationships/image" Target="../media/image12.jpg"/><Relationship Id="rId5" Type="http://schemas.openxmlformats.org/officeDocument/2006/relationships/image" Target="../media/image11.jpeg"/><Relationship Id="rId10" Type="http://schemas.openxmlformats.org/officeDocument/2006/relationships/image" Target="../media/image15.jpg"/><Relationship Id="rId4" Type="http://schemas.openxmlformats.org/officeDocument/2006/relationships/image" Target="../media/image10.jpg"/><Relationship Id="rId9" Type="http://schemas.openxmlformats.org/officeDocument/2006/relationships/image" Target="../media/image14.jp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7.jpeg"/><Relationship Id="rId5" Type="http://schemas.openxmlformats.org/officeDocument/2006/relationships/image" Target="../media/image52.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png"/><Relationship Id="rId7" Type="http://schemas.openxmlformats.org/officeDocument/2006/relationships/diagramQuickStyle" Target="../diagrams/quickStyle3.xml"/><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53.png"/><Relationship Id="rId4" Type="http://schemas.openxmlformats.org/officeDocument/2006/relationships/image" Target="../media/image8.png"/><Relationship Id="rId9" Type="http://schemas.microsoft.com/office/2007/relationships/diagramDrawing" Target="../diagrams/drawing3.xml"/></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54.jpeg"/><Relationship Id="rId4" Type="http://schemas.openxmlformats.org/officeDocument/2006/relationships/diagramLayout" Target="../diagrams/layout4.xml"/><Relationship Id="rId9"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hyperlink" Target="//upload.wikimedia.org/wikipedia/en/0/0e/Windows_Live_Mail_logo.png"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0.gif"/><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56.jpe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2.png"/><Relationship Id="rId7" Type="http://schemas.openxmlformats.org/officeDocument/2006/relationships/diagramQuickStyle" Target="../diagrams/quickStyle5.xml"/><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57.jpeg"/><Relationship Id="rId4" Type="http://schemas.openxmlformats.org/officeDocument/2006/relationships/image" Target="../media/image8.png"/><Relationship Id="rId9" Type="http://schemas.microsoft.com/office/2007/relationships/diagramDrawing" Target="../diagrams/drawing5.xml"/></Relationships>
</file>

<file path=ppt/slides/_rels/slide2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8.xml"/><Relationship Id="rId7" Type="http://schemas.openxmlformats.org/officeDocument/2006/relationships/image" Target="../media/image58.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60.jpe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2.png"/><Relationship Id="rId7" Type="http://schemas.openxmlformats.org/officeDocument/2006/relationships/diagramQuickStyle" Target="../diagrams/quickStyle6.xml"/><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diagramLayout" Target="../diagrams/layout6.xml"/><Relationship Id="rId11" Type="http://schemas.openxmlformats.org/officeDocument/2006/relationships/image" Target="../media/image7.jpeg"/><Relationship Id="rId5" Type="http://schemas.openxmlformats.org/officeDocument/2006/relationships/diagramData" Target="../diagrams/data6.xml"/><Relationship Id="rId10" Type="http://schemas.openxmlformats.org/officeDocument/2006/relationships/image" Target="../media/image64.jpeg"/><Relationship Id="rId4" Type="http://schemas.openxmlformats.org/officeDocument/2006/relationships/image" Target="../media/image8.png"/><Relationship Id="rId9" Type="http://schemas.microsoft.com/office/2007/relationships/diagramDrawing" Target="../diagrams/drawing6.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6.jp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2.png"/><Relationship Id="rId7" Type="http://schemas.openxmlformats.org/officeDocument/2006/relationships/diagramQuickStyle" Target="../diagrams/quickStyle7.xml"/><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diagramLayout" Target="../diagrams/layout7.xml"/><Relationship Id="rId11" Type="http://schemas.openxmlformats.org/officeDocument/2006/relationships/image" Target="../media/image7.jpeg"/><Relationship Id="rId5" Type="http://schemas.openxmlformats.org/officeDocument/2006/relationships/diagramData" Target="../diagrams/data7.xml"/><Relationship Id="rId10" Type="http://schemas.openxmlformats.org/officeDocument/2006/relationships/image" Target="../media/image67.jpeg"/><Relationship Id="rId4" Type="http://schemas.openxmlformats.org/officeDocument/2006/relationships/image" Target="../media/image8.png"/><Relationship Id="rId9" Type="http://schemas.microsoft.com/office/2007/relationships/diagramDrawing" Target="../diagrams/drawing7.xml"/></Relationships>
</file>

<file path=ppt/slides/_rels/slide3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png"/><Relationship Id="rId7"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8.png"/><Relationship Id="rId9" Type="http://schemas.openxmlformats.org/officeDocument/2006/relationships/image" Target="../media/image7.jpe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7.jpeg"/><Relationship Id="rId5" Type="http://schemas.openxmlformats.org/officeDocument/2006/relationships/image" Target="../media/image75.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76.png"/><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47.png"/><Relationship Id="rId1" Type="http://schemas.openxmlformats.org/officeDocument/2006/relationships/slideLayout" Target="../slideLayouts/slideLayout10.xml"/><Relationship Id="rId6" Type="http://schemas.openxmlformats.org/officeDocument/2006/relationships/diagramColors" Target="../diagrams/colors8.xml"/><Relationship Id="rId11" Type="http://schemas.openxmlformats.org/officeDocument/2006/relationships/image" Target="../media/image7.jpeg"/><Relationship Id="rId5" Type="http://schemas.openxmlformats.org/officeDocument/2006/relationships/diagramQuickStyle" Target="../diagrams/quickStyle8.xml"/><Relationship Id="rId10" Type="http://schemas.openxmlformats.org/officeDocument/2006/relationships/image" Target="../media/image8.png"/><Relationship Id="rId4" Type="http://schemas.openxmlformats.org/officeDocument/2006/relationships/diagramLayout" Target="../diagrams/layout8.xml"/><Relationship Id="rId9"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9.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80.pn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hyperlink" Target="//upload.wikimedia.org/wikipedia/commons/0/03/Xbox-360-Consoles-Infobox.png" TargetMode="External"/><Relationship Id="rId7" Type="http://schemas.openxmlformats.org/officeDocument/2006/relationships/diagramQuickStyle" Target="../diagrams/quickStyle9.xml"/><Relationship Id="rId12"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diagramLayout" Target="../diagrams/layout9.xml"/><Relationship Id="rId11" Type="http://schemas.openxmlformats.org/officeDocument/2006/relationships/image" Target="../media/image2.png"/><Relationship Id="rId5" Type="http://schemas.openxmlformats.org/officeDocument/2006/relationships/diagramData" Target="../diagrams/data9.xml"/><Relationship Id="rId10" Type="http://schemas.openxmlformats.org/officeDocument/2006/relationships/image" Target="../media/image48.png"/><Relationship Id="rId4" Type="http://schemas.openxmlformats.org/officeDocument/2006/relationships/image" Target="../media/image81.png"/><Relationship Id="rId9" Type="http://schemas.microsoft.com/office/2007/relationships/diagramDrawing" Target="../diagrams/drawing9.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7.png"/><Relationship Id="rId1" Type="http://schemas.openxmlformats.org/officeDocument/2006/relationships/slideLayout" Target="../slideLayouts/slideLayout19.xml"/><Relationship Id="rId4" Type="http://schemas.openxmlformats.org/officeDocument/2006/relationships/image" Target="../media/image12.jpg"/></Relationships>
</file>

<file path=ppt/slides/_rels/slide4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7.jpeg"/><Relationship Id="rId5" Type="http://schemas.openxmlformats.org/officeDocument/2006/relationships/image" Target="../media/image49.png"/><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84.jpeg"/><Relationship Id="rId1" Type="http://schemas.openxmlformats.org/officeDocument/2006/relationships/slideLayout" Target="../slideLayouts/slideLayout12.xml"/><Relationship Id="rId6" Type="http://schemas.openxmlformats.org/officeDocument/2006/relationships/diagramColors" Target="../diagrams/colors10.xml"/><Relationship Id="rId5" Type="http://schemas.openxmlformats.org/officeDocument/2006/relationships/diagramQuickStyle" Target="../diagrams/quickStyle10.xml"/><Relationship Id="rId10" Type="http://schemas.openxmlformats.org/officeDocument/2006/relationships/image" Target="../media/image7.jpeg"/><Relationship Id="rId4" Type="http://schemas.openxmlformats.org/officeDocument/2006/relationships/diagramLayout" Target="../diagrams/layout10.xml"/><Relationship Id="rId9"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60.jpeg"/><Relationship Id="rId5" Type="http://schemas.openxmlformats.org/officeDocument/2006/relationships/image" Target="../media/image85.jpeg"/><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0.xml"/><Relationship Id="rId5" Type="http://schemas.openxmlformats.org/officeDocument/2006/relationships/image" Target="../media/image7.jpeg"/><Relationship Id="rId4" Type="http://schemas.openxmlformats.org/officeDocument/2006/relationships/image" Target="../media/image8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0.xml"/><Relationship Id="rId4" Type="http://schemas.openxmlformats.org/officeDocument/2006/relationships/image" Target="../media/image7.jpeg"/></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0.xml"/><Relationship Id="rId4" Type="http://schemas.openxmlformats.org/officeDocument/2006/relationships/image" Target="../media/image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8.jpg"/><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0.png"/><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8.xml"/><Relationship Id="rId7" Type="http://schemas.openxmlformats.org/officeDocument/2006/relationships/image" Target="../media/image21.png"/><Relationship Id="rId2" Type="http://schemas.microsoft.com/office/2007/relationships/media" Target="../media/media1.avi"/><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7.jpeg"/><Relationship Id="rId5" Type="http://schemas.openxmlformats.org/officeDocument/2006/relationships/image" Target="../media/image22.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jpeg"/><Relationship Id="rId3" Type="http://schemas.openxmlformats.org/officeDocument/2006/relationships/image" Target="../media/image23.jpe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8.png"/><Relationship Id="rId15" Type="http://schemas.openxmlformats.org/officeDocument/2006/relationships/image" Target="../media/image7.jpeg"/><Relationship Id="rId10" Type="http://schemas.openxmlformats.org/officeDocument/2006/relationships/image" Target="../media/image28.png"/><Relationship Id="rId4" Type="http://schemas.openxmlformats.org/officeDocument/2006/relationships/image" Target="../media/image2.png"/><Relationship Id="rId9" Type="http://schemas.openxmlformats.org/officeDocument/2006/relationships/image" Target="../media/image27.png"/><Relationship Id="rId1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5" name="Rectangle 24"/>
          <p:cNvSpPr/>
          <p:nvPr/>
        </p:nvSpPr>
        <p:spPr bwMode="auto">
          <a:xfrm>
            <a:off x="0" y="4"/>
            <a:ext cx="12188825" cy="2169763"/>
          </a:xfrm>
          <a:prstGeom prst="rect">
            <a:avLst/>
          </a:prstGeom>
          <a:gradFill flip="none" rotWithShape="1">
            <a:gsLst>
              <a:gs pos="100000">
                <a:srgbClr val="000000">
                  <a:alpha val="84000"/>
                </a:srgbClr>
              </a:gs>
              <a:gs pos="0">
                <a:srgbClr val="000000">
                  <a:alpha val="0"/>
                </a:srgb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r>
              <a:rPr lang="pt-PT" sz="4000" b="1" spc="-100" dirty="0" smtClean="0">
                <a:gradFill>
                  <a:gsLst>
                    <a:gs pos="0">
                      <a:srgbClr val="FBFBFB"/>
                    </a:gs>
                    <a:gs pos="100000">
                      <a:srgbClr val="FBFBFB"/>
                    </a:gs>
                  </a:gsLst>
                  <a:lin ang="5400000" scaled="0"/>
                </a:gradFill>
                <a:latin typeface="Segoe UI Light" pitchFamily="34" charset="0"/>
              </a:rPr>
              <a:t>Internet em </a:t>
            </a:r>
            <a:r>
              <a:rPr lang="pt-PT" sz="4000" b="1" spc="-100" dirty="0" smtClean="0">
                <a:gradFill>
                  <a:gsLst>
                    <a:gs pos="0">
                      <a:srgbClr val="FBFBFB"/>
                    </a:gs>
                    <a:gs pos="100000">
                      <a:srgbClr val="FBFBFB"/>
                    </a:gs>
                  </a:gsLst>
                  <a:lin ang="5400000" scaled="0"/>
                </a:gradFill>
                <a:latin typeface="Segoe UI Light" pitchFamily="34" charset="0"/>
              </a:rPr>
              <a:t>Segurança – as redes sociais</a:t>
            </a:r>
            <a:endParaRPr lang="pt-PT" sz="4000" b="1" spc="-100" dirty="0" smtClean="0">
              <a:gradFill>
                <a:gsLst>
                  <a:gs pos="0">
                    <a:srgbClr val="FBFBFB"/>
                  </a:gs>
                  <a:gs pos="100000">
                    <a:srgbClr val="FBFBFB"/>
                  </a:gs>
                </a:gsLst>
                <a:lin ang="5400000" scaled="0"/>
              </a:gradFill>
              <a:latin typeface="Segoe UI Light" pitchFamily="34" charset="0"/>
            </a:endParaRPr>
          </a:p>
          <a:p>
            <a:pPr algn="ctr" defTabSz="914099" fontAlgn="base">
              <a:spcBef>
                <a:spcPct val="0"/>
              </a:spcBef>
              <a:spcAft>
                <a:spcPct val="0"/>
              </a:spcAft>
            </a:pPr>
            <a:r>
              <a:rPr lang="pt-PT" sz="4800" spc="-100" dirty="0" smtClean="0">
                <a:gradFill>
                  <a:gsLst>
                    <a:gs pos="0">
                      <a:srgbClr val="FBFBFB"/>
                    </a:gs>
                    <a:gs pos="100000">
                      <a:srgbClr val="FBFBFB"/>
                    </a:gs>
                  </a:gsLst>
                  <a:lin ang="5400000" scaled="0"/>
                </a:gradFill>
                <a:latin typeface="Segoe UI Light" pitchFamily="34" charset="0"/>
              </a:rPr>
              <a:t> </a:t>
            </a:r>
            <a:endParaRPr lang="pt-PT" sz="4800" spc="-100" dirty="0">
              <a:gradFill>
                <a:gsLst>
                  <a:gs pos="0">
                    <a:srgbClr val="FBFBFB"/>
                  </a:gs>
                  <a:gs pos="100000">
                    <a:srgbClr val="FBFBFB"/>
                  </a:gs>
                </a:gsLst>
                <a:lin ang="5400000" scaled="0"/>
              </a:gradFill>
              <a:latin typeface="Segoe UI Light" pitchFamily="34" charset="0"/>
            </a:endParaRPr>
          </a:p>
        </p:txBody>
      </p:sp>
      <p:sp>
        <p:nvSpPr>
          <p:cNvPr id="15" name="Rectangle 24"/>
          <p:cNvSpPr/>
          <p:nvPr/>
        </p:nvSpPr>
        <p:spPr bwMode="auto">
          <a:xfrm>
            <a:off x="5159342" y="2697063"/>
            <a:ext cx="2062429" cy="1980000"/>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16" name="Picture 2" descr="\\esfb\Sistema\Profs\Tavares\Ambiente de trabalho\NetSegura2012\logo_dia_segurança_internet.png"/>
          <p:cNvPicPr>
            <a:picLocks noChangeAspect="1" noChangeArrowheads="1"/>
          </p:cNvPicPr>
          <p:nvPr/>
        </p:nvPicPr>
        <p:blipFill>
          <a:blip r:embed="rId2"/>
          <a:srcRect/>
          <a:stretch>
            <a:fillRect/>
          </a:stretch>
        </p:blipFill>
        <p:spPr bwMode="auto">
          <a:xfrm>
            <a:off x="5419027" y="2492766"/>
            <a:ext cx="1573185" cy="2160000"/>
          </a:xfrm>
          <a:prstGeom prst="rect">
            <a:avLst/>
          </a:prstGeom>
          <a:noFill/>
        </p:spPr>
      </p:pic>
      <p:pic>
        <p:nvPicPr>
          <p:cNvPr id="19" name="Imagem 18" descr="foto2.JPG"/>
          <p:cNvPicPr>
            <a:picLocks noChangeAspect="1"/>
          </p:cNvPicPr>
          <p:nvPr/>
        </p:nvPicPr>
        <p:blipFill>
          <a:blip r:embed="rId3"/>
          <a:stretch>
            <a:fillRect/>
          </a:stretch>
        </p:blipFill>
        <p:spPr>
          <a:xfrm>
            <a:off x="8811425" y="2697063"/>
            <a:ext cx="2809230" cy="1980000"/>
          </a:xfrm>
          <a:prstGeom prst="rect">
            <a:avLst/>
          </a:prstGeom>
        </p:spPr>
      </p:pic>
      <p:pic>
        <p:nvPicPr>
          <p:cNvPr id="21" name="Imagem 20" descr="foto3.jpg"/>
          <p:cNvPicPr>
            <a:picLocks noChangeAspect="1"/>
          </p:cNvPicPr>
          <p:nvPr/>
        </p:nvPicPr>
        <p:blipFill>
          <a:blip r:embed="rId4"/>
          <a:stretch>
            <a:fillRect/>
          </a:stretch>
        </p:blipFill>
        <p:spPr>
          <a:xfrm>
            <a:off x="386803" y="2697063"/>
            <a:ext cx="2954285" cy="1980000"/>
          </a:xfrm>
          <a:prstGeom prst="rect">
            <a:avLst/>
          </a:prstGeom>
        </p:spPr>
      </p:pic>
      <p:sp>
        <p:nvSpPr>
          <p:cNvPr id="13" name="Rectangle 7"/>
          <p:cNvSpPr/>
          <p:nvPr/>
        </p:nvSpPr>
        <p:spPr>
          <a:xfrm>
            <a:off x="3987905" y="4813359"/>
            <a:ext cx="7427347" cy="907941"/>
          </a:xfrm>
          <a:prstGeom prst="rect">
            <a:avLst/>
          </a:prstGeom>
        </p:spPr>
        <p:txBody>
          <a:bodyPr wrap="square">
            <a:spAutoFit/>
          </a:bodyPr>
          <a:lstStyle/>
          <a:p>
            <a:pPr algn="r">
              <a:spcBef>
                <a:spcPts val="600"/>
              </a:spcBef>
            </a:pPr>
            <a:r>
              <a:rPr lang="pt-PT" sz="2400" spc="-100" dirty="0" smtClean="0">
                <a:gradFill>
                  <a:gsLst>
                    <a:gs pos="0">
                      <a:srgbClr val="FBFBFB"/>
                    </a:gs>
                    <a:gs pos="100000">
                      <a:srgbClr val="FBFBFB"/>
                    </a:gs>
                  </a:gsLst>
                  <a:lin ang="5400000" scaled="0"/>
                </a:gradFill>
                <a:latin typeface="Segoe UI Light" pitchFamily="34" charset="0"/>
              </a:rPr>
              <a:t>Escola Técnica Profissional da Moita</a:t>
            </a:r>
            <a:endParaRPr lang="pt-PT" sz="2400" spc="-100" dirty="0" smtClean="0">
              <a:gradFill>
                <a:gsLst>
                  <a:gs pos="0">
                    <a:srgbClr val="FBFBFB"/>
                  </a:gs>
                  <a:gs pos="100000">
                    <a:srgbClr val="FBFBFB"/>
                  </a:gs>
                </a:gsLst>
                <a:lin ang="5400000" scaled="0"/>
              </a:gradFill>
              <a:latin typeface="Segoe UI Light" pitchFamily="34" charset="0"/>
            </a:endParaRPr>
          </a:p>
          <a:p>
            <a:pPr algn="r">
              <a:spcBef>
                <a:spcPts val="600"/>
              </a:spcBef>
            </a:pPr>
            <a:r>
              <a:rPr lang="pt-PT" spc="-100" dirty="0" smtClean="0">
                <a:gradFill>
                  <a:gsLst>
                    <a:gs pos="0">
                      <a:srgbClr val="FBFBFB"/>
                    </a:gs>
                    <a:gs pos="100000">
                      <a:srgbClr val="FBFBFB"/>
                    </a:gs>
                  </a:gsLst>
                  <a:lin ang="5400000" scaled="0"/>
                </a:gradFill>
                <a:latin typeface="Segoe UI Light" pitchFamily="34" charset="0"/>
              </a:rPr>
              <a:t>Patricia Fialho – Centro Internet Segura, FCT (Fundação para a Ciência e a Tecnologia</a:t>
            </a:r>
            <a:r>
              <a:rPr lang="pt-PT" sz="2400" spc="-100" dirty="0" smtClean="0">
                <a:gradFill>
                  <a:gsLst>
                    <a:gs pos="0">
                      <a:srgbClr val="FBFBFB"/>
                    </a:gs>
                    <a:gs pos="100000">
                      <a:srgbClr val="FBFBFB"/>
                    </a:gs>
                  </a:gsLst>
                  <a:lin ang="5400000" scaled="0"/>
                </a:gradFill>
                <a:latin typeface="Segoe UI Light" pitchFamily="34" charset="0"/>
              </a:rPr>
              <a:t>)</a:t>
            </a:r>
            <a:endParaRPr lang="pt-PT" sz="2400" spc="-100" dirty="0">
              <a:gradFill>
                <a:gsLst>
                  <a:gs pos="0">
                    <a:srgbClr val="FBFBFB"/>
                  </a:gs>
                  <a:gs pos="100000">
                    <a:srgbClr val="FBFBFB"/>
                  </a:gs>
                </a:gsLst>
                <a:lin ang="5400000" scaled="0"/>
              </a:gradFill>
              <a:latin typeface="Segoe UI Light" pitchFamily="34" charset="0"/>
            </a:endParaRPr>
          </a:p>
        </p:txBody>
      </p:sp>
      <p:pic>
        <p:nvPicPr>
          <p:cNvPr id="18" name="Picture 2" descr="C:\Users\Antonio Tavares\AppData\Local\Microsoft\Windows\Temporary Internet Files\Content.IE5\OJ44YD1T\MP90044379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6626" y="2697063"/>
            <a:ext cx="1325454" cy="198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Tavares\AppData\Local\Microsoft\Windows\Temporary Internet Files\Content.IE5\O622T5GW\MP900439574.JPG"/>
          <p:cNvPicPr>
            <a:picLocks noChangeAspect="1" noChangeArrowheads="1"/>
          </p:cNvPicPr>
          <p:nvPr/>
        </p:nvPicPr>
        <p:blipFill>
          <a:blip r:embed="rId6" cstate="print"/>
          <a:srcRect/>
          <a:stretch>
            <a:fillRect/>
          </a:stretch>
        </p:blipFill>
        <p:spPr bwMode="auto">
          <a:xfrm>
            <a:off x="3492675" y="2697063"/>
            <a:ext cx="1541699" cy="1955703"/>
          </a:xfrm>
          <a:prstGeom prst="rect">
            <a:avLst/>
          </a:prstGeom>
          <a:noFill/>
        </p:spPr>
      </p:pic>
      <p:sp>
        <p:nvSpPr>
          <p:cNvPr id="26" name="CaixaDeTexto 26"/>
          <p:cNvSpPr txBox="1"/>
          <p:nvPr/>
        </p:nvSpPr>
        <p:spPr>
          <a:xfrm>
            <a:off x="142087" y="5742422"/>
            <a:ext cx="1885070" cy="307777"/>
          </a:xfrm>
          <a:prstGeom prst="rect">
            <a:avLst/>
          </a:prstGeom>
          <a:noFill/>
        </p:spPr>
        <p:txBody>
          <a:bodyPr wrap="square" lIns="0" tIns="0" rIns="0" bIns="0" rtlCol="0">
            <a:spAutoFit/>
          </a:bodyPr>
          <a:lstStyle/>
          <a:p>
            <a:pPr algn="ctr"/>
            <a:r>
              <a:rPr lang="pt-PT" sz="2000" b="1" dirty="0" smtClean="0">
                <a:solidFill>
                  <a:schemeClr val="bg1"/>
                </a:solidFill>
                <a:latin typeface="Segoe UI Semibold" pitchFamily="34" charset="0"/>
              </a:rPr>
              <a:t>Uma parceria</a:t>
            </a:r>
          </a:p>
        </p:txBody>
      </p:sp>
      <p:pic>
        <p:nvPicPr>
          <p:cNvPr id="29" name="Picture 2" descr="C:\Users\i-amarto\Pictures\Logos internet segura\logointernet_segur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910" y="6155034"/>
            <a:ext cx="1363909" cy="511835"/>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m 17" descr="Partners-in-Learning_logo_v_CMYK_r.png"/>
          <p:cNvPicPr>
            <a:picLocks noChangeAspect="1"/>
          </p:cNvPicPr>
          <p:nvPr/>
        </p:nvPicPr>
        <p:blipFill>
          <a:blip r:embed="rId8"/>
          <a:stretch>
            <a:fillRect/>
          </a:stretch>
        </p:blipFill>
        <p:spPr>
          <a:xfrm>
            <a:off x="168812" y="6045559"/>
            <a:ext cx="2053450" cy="730787"/>
          </a:xfrm>
          <a:prstGeom prst="rect">
            <a:avLst/>
          </a:prstGeom>
        </p:spPr>
      </p:pic>
      <p:pic>
        <p:nvPicPr>
          <p:cNvPr id="22" name="Picture 2" descr="C:\Users\Antonio Tavares\Desktop\Logos MSFT Janeiro 2013\MSFT_logo_rgb_W-Wht.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22262" y="6050199"/>
            <a:ext cx="2292648" cy="84322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05619" y="6190884"/>
            <a:ext cx="1495959" cy="501146"/>
          </a:xfrm>
          <a:prstGeom prst="rect">
            <a:avLst/>
          </a:prstGeom>
        </p:spPr>
      </p:pic>
    </p:spTree>
    <p:extLst>
      <p:ext uri="{BB962C8B-B14F-4D97-AF65-F5344CB8AC3E}">
        <p14:creationId xmlns:p14="http://schemas.microsoft.com/office/powerpoint/2010/main" val="257580387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Conexão recta 18"/>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CaixaDeTexto 19"/>
          <p:cNvSpPr txBox="1"/>
          <p:nvPr/>
        </p:nvSpPr>
        <p:spPr>
          <a:xfrm>
            <a:off x="744415" y="338046"/>
            <a:ext cx="10353822" cy="923330"/>
          </a:xfrm>
          <a:prstGeom prst="rect">
            <a:avLst/>
          </a:prstGeom>
          <a:noFill/>
        </p:spPr>
        <p:txBody>
          <a:bodyPr wrap="square" rtlCol="0">
            <a:spAutoFit/>
          </a:bodyPr>
          <a:lstStyle/>
          <a:p>
            <a:pPr lvl="0"/>
            <a:r>
              <a:rPr lang="pt-PT" sz="5400" spc="-100" dirty="0" smtClean="0">
                <a:gradFill>
                  <a:gsLst>
                    <a:gs pos="0">
                      <a:srgbClr val="FBFBFB"/>
                    </a:gs>
                    <a:gs pos="100000">
                      <a:srgbClr val="FBFBFB"/>
                    </a:gs>
                  </a:gsLst>
                  <a:lin ang="5400000" scaled="0"/>
                </a:gradFill>
                <a:latin typeface="Segoe UI Light" pitchFamily="34" charset="0"/>
              </a:rPr>
              <a:t>Sabias que…</a:t>
            </a:r>
            <a:endParaRPr lang="pt-PT" sz="5400" spc="-100" dirty="0">
              <a:gradFill>
                <a:gsLst>
                  <a:gs pos="0">
                    <a:srgbClr val="FBFBFB"/>
                  </a:gs>
                  <a:gs pos="100000">
                    <a:srgbClr val="FBFBFB"/>
                  </a:gs>
                </a:gsLst>
                <a:lin ang="5400000" scaled="0"/>
              </a:gradFill>
              <a:latin typeface="Segoe UI Light" pitchFamily="34" charset="0"/>
            </a:endParaRPr>
          </a:p>
        </p:txBody>
      </p:sp>
      <p:sp>
        <p:nvSpPr>
          <p:cNvPr id="21"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22" name="Picture 2" descr="\\esfb\Sistema\Profs\Tavares\Ambiente de trabalho\NetSegura2012\logo_dia_segurança_internet.png"/>
          <p:cNvPicPr>
            <a:picLocks noChangeAspect="1" noChangeArrowheads="1"/>
          </p:cNvPicPr>
          <p:nvPr/>
        </p:nvPicPr>
        <p:blipFill>
          <a:blip r:embed="rId3"/>
          <a:srcRect/>
          <a:stretch>
            <a:fillRect/>
          </a:stretch>
        </p:blipFill>
        <p:spPr bwMode="auto">
          <a:xfrm>
            <a:off x="11265878" y="211017"/>
            <a:ext cx="704608" cy="967434"/>
          </a:xfrm>
          <a:prstGeom prst="rect">
            <a:avLst/>
          </a:prstGeom>
          <a:noFill/>
        </p:spPr>
      </p:pic>
      <p:pic>
        <p:nvPicPr>
          <p:cNvPr id="18" name="Imagem 17" descr="Partners-in-Learning_logo_v_CMYK_r.png"/>
          <p:cNvPicPr>
            <a:picLocks noChangeAspect="1"/>
          </p:cNvPicPr>
          <p:nvPr/>
        </p:nvPicPr>
        <p:blipFill>
          <a:blip r:embed="rId4"/>
          <a:stretch>
            <a:fillRect/>
          </a:stretch>
        </p:blipFill>
        <p:spPr>
          <a:xfrm>
            <a:off x="168812" y="5930257"/>
            <a:ext cx="2377440" cy="846089"/>
          </a:xfrm>
          <a:prstGeom prst="rect">
            <a:avLst/>
          </a:prstGeom>
        </p:spPr>
      </p:pic>
      <p:pic>
        <p:nvPicPr>
          <p:cNvPr id="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7257" y="1428950"/>
            <a:ext cx="7315200" cy="533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412" y="2551928"/>
            <a:ext cx="4515111" cy="7829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4412" y="2271356"/>
            <a:ext cx="5640482" cy="13440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CaixaDeTexto 28"/>
          <p:cNvSpPr txBox="1"/>
          <p:nvPr/>
        </p:nvSpPr>
        <p:spPr>
          <a:xfrm>
            <a:off x="3396389" y="5917182"/>
            <a:ext cx="5396045" cy="707886"/>
          </a:xfrm>
          <a:prstGeom prst="rect">
            <a:avLst/>
          </a:prstGeom>
          <a:noFill/>
        </p:spPr>
        <p:txBody>
          <a:bodyPr wrap="square" rtlCol="0">
            <a:spAutoFit/>
          </a:bodyPr>
          <a:lstStyle/>
          <a:p>
            <a:pPr lvl="0"/>
            <a:r>
              <a:rPr lang="pt-PT" sz="800" spc="-100" dirty="0" smtClean="0">
                <a:latin typeface="Segoe UI Light" pitchFamily="34" charset="0"/>
              </a:rPr>
              <a:t>http</a:t>
            </a:r>
            <a:r>
              <a:rPr lang="pt-PT" sz="800" spc="-100" dirty="0">
                <a:latin typeface="Segoe UI Light" pitchFamily="34" charset="0"/>
              </a:rPr>
              <a:t>://</a:t>
            </a:r>
            <a:r>
              <a:rPr lang="pt-PT" sz="800" spc="-100" dirty="0" smtClean="0">
                <a:latin typeface="Segoe UI Light" pitchFamily="34" charset="0"/>
              </a:rPr>
              <a:t>www.paisefilhos.pt/index.php/actualidade/noticias/5779-seguranca-online-e-pouco-importante-para-os-jovens</a:t>
            </a:r>
          </a:p>
          <a:p>
            <a:pPr lvl="0"/>
            <a:r>
              <a:rPr lang="pt-PT" sz="800" spc="-100" dirty="0">
                <a:latin typeface="Segoe UI Light" pitchFamily="34" charset="0"/>
              </a:rPr>
              <a:t>http://</a:t>
            </a:r>
            <a:r>
              <a:rPr lang="pt-PT" sz="800" spc="-100" dirty="0" smtClean="0">
                <a:latin typeface="Segoe UI Light" pitchFamily="34" charset="0"/>
              </a:rPr>
              <a:t>p3.publico.pt/actualidade/sociedade/5148/sites-pornograficos-roubam-e-usam-fotos-publicadas-por-jovens</a:t>
            </a:r>
          </a:p>
          <a:p>
            <a:pPr lvl="0"/>
            <a:r>
              <a:rPr lang="pt-PT" sz="800" spc="-100" dirty="0">
                <a:latin typeface="Segoe UI Light" pitchFamily="34" charset="0"/>
              </a:rPr>
              <a:t>http://</a:t>
            </a:r>
            <a:r>
              <a:rPr lang="pt-PT" sz="800" spc="-100" dirty="0" smtClean="0">
                <a:latin typeface="Segoe UI Light" pitchFamily="34" charset="0"/>
              </a:rPr>
              <a:t>www.rtp.pt/noticias/index.php?article=569056&amp;tm=7&amp;layout=123&amp;visual=61</a:t>
            </a:r>
          </a:p>
          <a:p>
            <a:pPr lvl="0"/>
            <a:r>
              <a:rPr lang="pt-PT" sz="800" spc="-100" dirty="0" smtClean="0">
                <a:latin typeface="Segoe UI Light" pitchFamily="34" charset="0"/>
              </a:rPr>
              <a:t>http</a:t>
            </a:r>
            <a:r>
              <a:rPr lang="pt-PT" sz="800" spc="-100" dirty="0">
                <a:latin typeface="Segoe UI Light" pitchFamily="34" charset="0"/>
              </a:rPr>
              <a:t>://</a:t>
            </a:r>
            <a:r>
              <a:rPr lang="pt-PT" sz="800" spc="-100" dirty="0" smtClean="0">
                <a:latin typeface="Segoe UI Light" pitchFamily="34" charset="0"/>
              </a:rPr>
              <a:t>www.tecmundo.com.br/internet/34595-9-numeros-impressionantes-sobre-a-internet.htm</a:t>
            </a:r>
          </a:p>
          <a:p>
            <a:pPr lvl="0"/>
            <a:r>
              <a:rPr lang="pt-PT" sz="800" spc="-100" dirty="0">
                <a:latin typeface="Segoe UI Light" pitchFamily="34" charset="0"/>
              </a:rPr>
              <a:t>http://www.microsoft.com/portugal/conformidade/conformidade2.aspx</a:t>
            </a:r>
            <a:endParaRPr lang="pt-PT" sz="800" spc="-100" dirty="0" smtClean="0">
              <a:latin typeface="Segoe UI Light" pitchFamily="34" charset="0"/>
            </a:endParaRPr>
          </a:p>
        </p:txBody>
      </p:sp>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1515" y="3739487"/>
            <a:ext cx="6897077" cy="1630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47551" y="4176214"/>
            <a:ext cx="5755655" cy="14807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descr="C:\Users\i-amarto\Pictures\Logos internet segura\logointernet_segur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92457" y="6155033"/>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69918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srcRect l="6344" t="14304" r="7276" b="11777"/>
          <a:stretch>
            <a:fillRect/>
          </a:stretch>
        </p:blipFill>
        <p:spPr bwMode="auto">
          <a:xfrm>
            <a:off x="2251883" y="2064507"/>
            <a:ext cx="2665008" cy="3420000"/>
          </a:xfrm>
          <a:prstGeom prst="rect">
            <a:avLst/>
          </a:prstGeom>
          <a:ln>
            <a:noFill/>
          </a:ln>
          <a:effectLst>
            <a:outerShdw blurRad="292100" dist="139700" dir="2700000" algn="tl" rotWithShape="0">
              <a:srgbClr val="333333">
                <a:alpha val="65000"/>
              </a:srgbClr>
            </a:outerShdw>
          </a:effectLst>
        </p:spPr>
      </p:pic>
      <p:cxnSp>
        <p:nvCxnSpPr>
          <p:cNvPr id="13" name="Conexão recta 12"/>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CaixaDeTexto 13"/>
          <p:cNvSpPr txBox="1"/>
          <p:nvPr/>
        </p:nvSpPr>
        <p:spPr>
          <a:xfrm>
            <a:off x="759655" y="338046"/>
            <a:ext cx="10353822" cy="769441"/>
          </a:xfrm>
          <a:prstGeom prst="rect">
            <a:avLst/>
          </a:prstGeom>
          <a:noFill/>
        </p:spPr>
        <p:txBody>
          <a:bodyPr wrap="square" rtlCol="0">
            <a:spAutoFit/>
          </a:bodyPr>
          <a:lstStyle/>
          <a:p>
            <a:pPr lvl="0"/>
            <a:r>
              <a:rPr lang="pt-PT" sz="4400" spc="-100" dirty="0" smtClean="0">
                <a:gradFill>
                  <a:gsLst>
                    <a:gs pos="0">
                      <a:srgbClr val="FBFBFB"/>
                    </a:gs>
                    <a:gs pos="100000">
                      <a:srgbClr val="FBFBFB"/>
                    </a:gs>
                  </a:gsLst>
                  <a:lin ang="5400000" scaled="0"/>
                </a:gradFill>
                <a:latin typeface="Segoe UI Light" pitchFamily="34" charset="0"/>
              </a:rPr>
              <a:t>Que riscos? O </a:t>
            </a:r>
            <a:r>
              <a:rPr lang="pt-PT" sz="4400" spc="-100" dirty="0" smtClean="0">
                <a:gradFill>
                  <a:gsLst>
                    <a:gs pos="0">
                      <a:srgbClr val="FBFBFB"/>
                    </a:gs>
                    <a:gs pos="100000">
                      <a:srgbClr val="FBFBFB"/>
                    </a:gs>
                  </a:gsLst>
                  <a:lin ang="5400000" scaled="0"/>
                </a:gradFill>
                <a:latin typeface="Segoe UI Light" pitchFamily="34" charset="0"/>
              </a:rPr>
              <a:t>que sabes?</a:t>
            </a:r>
            <a:endParaRPr lang="pt-PT" sz="4400" spc="-100" dirty="0">
              <a:gradFill>
                <a:gsLst>
                  <a:gs pos="0">
                    <a:srgbClr val="FBFBFB"/>
                  </a:gs>
                  <a:gs pos="100000">
                    <a:srgbClr val="FBFBFB"/>
                  </a:gs>
                </a:gsLst>
                <a:lin ang="5400000" scaled="0"/>
              </a:gradFill>
              <a:latin typeface="Segoe UI Light" pitchFamily="34" charset="0"/>
            </a:endParaRPr>
          </a:p>
        </p:txBody>
      </p:sp>
      <p:sp>
        <p:nvSpPr>
          <p:cNvPr id="10"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11" name="Picture 2" descr="\\esfb\Sistema\Profs\Tavares\Ambiente de trabalho\NetSegura2012\logo_dia_segurança_internet.png"/>
          <p:cNvPicPr>
            <a:picLocks noChangeAspect="1" noChangeArrowheads="1"/>
          </p:cNvPicPr>
          <p:nvPr/>
        </p:nvPicPr>
        <p:blipFill>
          <a:blip r:embed="rId4"/>
          <a:srcRect/>
          <a:stretch>
            <a:fillRect/>
          </a:stretch>
        </p:blipFill>
        <p:spPr bwMode="auto">
          <a:xfrm>
            <a:off x="11265878" y="211017"/>
            <a:ext cx="704608" cy="967434"/>
          </a:xfrm>
          <a:prstGeom prst="rect">
            <a:avLst/>
          </a:prstGeom>
          <a:noFill/>
        </p:spPr>
      </p:pic>
      <p:pic>
        <p:nvPicPr>
          <p:cNvPr id="15" name="Imagem 14" descr="Imagem1.jpg"/>
          <p:cNvPicPr>
            <a:picLocks noChangeAspect="1"/>
          </p:cNvPicPr>
          <p:nvPr/>
        </p:nvPicPr>
        <p:blipFill>
          <a:blip r:embed="rId5"/>
          <a:stretch>
            <a:fillRect/>
          </a:stretch>
        </p:blipFill>
        <p:spPr>
          <a:xfrm>
            <a:off x="7233318" y="2064507"/>
            <a:ext cx="2665274" cy="3384000"/>
          </a:xfrm>
          <a:prstGeom prst="rect">
            <a:avLst/>
          </a:prstGeom>
          <a:ln>
            <a:noFill/>
          </a:ln>
          <a:effectLst>
            <a:outerShdw blurRad="292100" dist="139700" dir="2700000" algn="tl" rotWithShape="0">
              <a:srgbClr val="333333">
                <a:alpha val="65000"/>
              </a:srgbClr>
            </a:outerShdw>
          </a:effectLst>
        </p:spPr>
      </p:pic>
      <p:pic>
        <p:nvPicPr>
          <p:cNvPr id="12" name="Imagem 11" descr="Partners-in-Learning_logo_v_CMYK_r.png"/>
          <p:cNvPicPr>
            <a:picLocks noChangeAspect="1"/>
          </p:cNvPicPr>
          <p:nvPr/>
        </p:nvPicPr>
        <p:blipFill>
          <a:blip r:embed="rId6"/>
          <a:stretch>
            <a:fillRect/>
          </a:stretch>
        </p:blipFill>
        <p:spPr>
          <a:xfrm>
            <a:off x="168812" y="5930257"/>
            <a:ext cx="2377440" cy="846089"/>
          </a:xfrm>
          <a:prstGeom prst="rect">
            <a:avLst/>
          </a:prstGeom>
        </p:spPr>
      </p:pic>
      <p:sp>
        <p:nvSpPr>
          <p:cNvPr id="16" name="Rectângulo 15"/>
          <p:cNvSpPr/>
          <p:nvPr/>
        </p:nvSpPr>
        <p:spPr>
          <a:xfrm rot="20893441">
            <a:off x="7719912" y="4768694"/>
            <a:ext cx="2284864" cy="523220"/>
          </a:xfrm>
          <a:prstGeom prst="rect">
            <a:avLst/>
          </a:prstGeom>
        </p:spPr>
        <p:style>
          <a:lnRef idx="3">
            <a:schemeClr val="lt1"/>
          </a:lnRef>
          <a:fillRef idx="1">
            <a:schemeClr val="accent3"/>
          </a:fillRef>
          <a:effectRef idx="1">
            <a:schemeClr val="accent3"/>
          </a:effectRef>
          <a:fontRef idx="minor">
            <a:schemeClr val="lt1"/>
          </a:fontRef>
        </p:style>
        <p:txBody>
          <a:bodyPr wrap="square" lIns="91440" tIns="45720" rIns="91440" bIns="45720">
            <a:spAutoFit/>
          </a:bodyPr>
          <a:lstStyle/>
          <a:p>
            <a:pPr algn="ctr"/>
            <a:r>
              <a:rPr lang="pt-PT"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Pirataria</a:t>
            </a:r>
            <a:endParaRPr lang="pt-PT"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Rectângulo 16"/>
          <p:cNvSpPr/>
          <p:nvPr/>
        </p:nvSpPr>
        <p:spPr>
          <a:xfrm>
            <a:off x="8884937" y="3720241"/>
            <a:ext cx="2374471" cy="523220"/>
          </a:xfrm>
          <a:prstGeom prst="rect">
            <a:avLst/>
          </a:prstGeom>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pt-PT"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Chat e IM</a:t>
            </a:r>
            <a:endParaRPr lang="pt-PT"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8" name="Rectângulo 17"/>
          <p:cNvSpPr/>
          <p:nvPr/>
        </p:nvSpPr>
        <p:spPr>
          <a:xfrm rot="20853588">
            <a:off x="1166266" y="4532420"/>
            <a:ext cx="3509510" cy="523220"/>
          </a:xfrm>
          <a:prstGeom prst="rect">
            <a:avLst/>
          </a:prstGeom>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pt-PT"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Emails fraudulentos</a:t>
            </a:r>
            <a:endParaRPr lang="pt-PT"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Rectângulo 18"/>
          <p:cNvSpPr/>
          <p:nvPr/>
        </p:nvSpPr>
        <p:spPr>
          <a:xfrm>
            <a:off x="4176218" y="4975834"/>
            <a:ext cx="2527111" cy="523220"/>
          </a:xfrm>
          <a:prstGeom prst="rect">
            <a:avLst/>
          </a:prstGeom>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pt-PT"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Jogos online</a:t>
            </a:r>
            <a:endParaRPr lang="pt-PT"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0" name="Rectângulo 19"/>
          <p:cNvSpPr/>
          <p:nvPr/>
        </p:nvSpPr>
        <p:spPr>
          <a:xfrm rot="624739">
            <a:off x="4184585" y="3201285"/>
            <a:ext cx="2522500" cy="523220"/>
          </a:xfrm>
          <a:prstGeom prst="rect">
            <a:avLst/>
          </a:prstGeom>
        </p:spPr>
        <p:style>
          <a:lnRef idx="3">
            <a:schemeClr val="lt1"/>
          </a:lnRef>
          <a:fillRef idx="1">
            <a:schemeClr val="accent3"/>
          </a:fillRef>
          <a:effectRef idx="1">
            <a:schemeClr val="accent3"/>
          </a:effectRef>
          <a:fontRef idx="minor">
            <a:schemeClr val="lt1"/>
          </a:fontRef>
        </p:style>
        <p:txBody>
          <a:bodyPr wrap="square" lIns="91440" tIns="45720" rIns="91440" bIns="45720">
            <a:spAutoFit/>
          </a:bodyPr>
          <a:lstStyle/>
          <a:p>
            <a:pPr algn="ctr"/>
            <a:r>
              <a:rPr lang="pt-PT"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Redes sociais</a:t>
            </a:r>
            <a:endParaRPr lang="pt-PT"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1" name="Rectângulo 20"/>
          <p:cNvSpPr/>
          <p:nvPr/>
        </p:nvSpPr>
        <p:spPr>
          <a:xfrm>
            <a:off x="6400805" y="4279647"/>
            <a:ext cx="1258832" cy="523220"/>
          </a:xfrm>
          <a:prstGeom prst="rect">
            <a:avLst/>
          </a:prstGeom>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pt-PT"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Vírus</a:t>
            </a:r>
            <a:endParaRPr lang="pt-PT"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2" name="Rectângulo 21"/>
          <p:cNvSpPr/>
          <p:nvPr/>
        </p:nvSpPr>
        <p:spPr>
          <a:xfrm>
            <a:off x="5424482" y="2335295"/>
            <a:ext cx="2748546" cy="523220"/>
          </a:xfrm>
          <a:prstGeom prst="rect">
            <a:avLst/>
          </a:prstGeom>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pt-PT"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Cyberbullying</a:t>
            </a:r>
            <a:endParaRPr lang="pt-PT"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3" name="Rectângulo 22"/>
          <p:cNvSpPr/>
          <p:nvPr/>
        </p:nvSpPr>
        <p:spPr>
          <a:xfrm rot="471252">
            <a:off x="985384" y="3504363"/>
            <a:ext cx="2046541" cy="523220"/>
          </a:xfrm>
          <a:prstGeom prst="rect">
            <a:avLst/>
          </a:prstGeom>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pt-PT"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Predadores</a:t>
            </a:r>
            <a:endParaRPr lang="pt-PT"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24" name="Picture 2" descr="C:\Users\i-amarto\Pictures\Logos internet segura\logointernet_segur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89879" y="5619546"/>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3685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Conexão recta 18"/>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CaixaDeTexto 19"/>
          <p:cNvSpPr txBox="1"/>
          <p:nvPr/>
        </p:nvSpPr>
        <p:spPr>
          <a:xfrm>
            <a:off x="744415" y="338046"/>
            <a:ext cx="10353822" cy="769441"/>
          </a:xfrm>
          <a:prstGeom prst="rect">
            <a:avLst/>
          </a:prstGeom>
          <a:noFill/>
        </p:spPr>
        <p:txBody>
          <a:bodyPr wrap="square" rtlCol="0">
            <a:spAutoFit/>
          </a:bodyPr>
          <a:lstStyle/>
          <a:p>
            <a:pPr lvl="0"/>
            <a:r>
              <a:rPr lang="pt-PT" sz="4400" spc="-100" dirty="0" smtClean="0">
                <a:gradFill>
                  <a:gsLst>
                    <a:gs pos="0">
                      <a:srgbClr val="FBFBFB"/>
                    </a:gs>
                    <a:gs pos="100000">
                      <a:srgbClr val="FBFBFB"/>
                    </a:gs>
                  </a:gsLst>
                  <a:lin ang="5400000" scaled="0"/>
                </a:gradFill>
                <a:latin typeface="Segoe UI Light" pitchFamily="34" charset="0"/>
              </a:rPr>
              <a:t>Para usar a Internet em segurança...</a:t>
            </a:r>
            <a:endParaRPr lang="pt-PT" sz="4400" spc="-100" dirty="0">
              <a:gradFill>
                <a:gsLst>
                  <a:gs pos="0">
                    <a:srgbClr val="FBFBFB"/>
                  </a:gs>
                  <a:gs pos="100000">
                    <a:srgbClr val="FBFBFB"/>
                  </a:gs>
                </a:gsLst>
                <a:lin ang="5400000" scaled="0"/>
              </a:gradFill>
              <a:latin typeface="Segoe UI Light" pitchFamily="34" charset="0"/>
            </a:endParaRPr>
          </a:p>
        </p:txBody>
      </p:sp>
      <p:sp>
        <p:nvSpPr>
          <p:cNvPr id="21"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22" name="Picture 2" descr="\\esfb\Sistema\Profs\Tavares\Ambiente de trabalho\NetSegura2012\logo_dia_segurança_internet.png"/>
          <p:cNvPicPr>
            <a:picLocks noChangeAspect="1" noChangeArrowheads="1"/>
          </p:cNvPicPr>
          <p:nvPr/>
        </p:nvPicPr>
        <p:blipFill>
          <a:blip r:embed="rId3"/>
          <a:srcRect/>
          <a:stretch>
            <a:fillRect/>
          </a:stretch>
        </p:blipFill>
        <p:spPr bwMode="auto">
          <a:xfrm>
            <a:off x="11265878" y="211017"/>
            <a:ext cx="704608" cy="967434"/>
          </a:xfrm>
          <a:prstGeom prst="rect">
            <a:avLst/>
          </a:prstGeom>
          <a:noFill/>
        </p:spPr>
      </p:pic>
      <p:pic>
        <p:nvPicPr>
          <p:cNvPr id="18" name="Imagem 17" descr="Partners-in-Learning_logo_v_CMYK_r.png"/>
          <p:cNvPicPr>
            <a:picLocks noChangeAspect="1"/>
          </p:cNvPicPr>
          <p:nvPr/>
        </p:nvPicPr>
        <p:blipFill>
          <a:blip r:embed="rId4"/>
          <a:stretch>
            <a:fillRect/>
          </a:stretch>
        </p:blipFill>
        <p:spPr>
          <a:xfrm>
            <a:off x="168812" y="5930257"/>
            <a:ext cx="2377440" cy="846089"/>
          </a:xfrm>
          <a:prstGeom prst="rect">
            <a:avLst/>
          </a:prstGeom>
        </p:spPr>
      </p:pic>
      <p:sp>
        <p:nvSpPr>
          <p:cNvPr id="8" name="CaixaDeTexto 7"/>
          <p:cNvSpPr txBox="1"/>
          <p:nvPr/>
        </p:nvSpPr>
        <p:spPr>
          <a:xfrm>
            <a:off x="1618182" y="2521319"/>
            <a:ext cx="3840923" cy="1938992"/>
          </a:xfrm>
          <a:prstGeom prst="rect">
            <a:avLst/>
          </a:prstGeom>
          <a:noFill/>
        </p:spPr>
        <p:txBody>
          <a:bodyPr wrap="square" rtlCol="0">
            <a:spAutoFit/>
          </a:bodyPr>
          <a:lstStyle/>
          <a:p>
            <a:pPr lvl="0"/>
            <a:r>
              <a:rPr lang="pt-PT" sz="4000" spc="-100" dirty="0" smtClean="0">
                <a:gradFill>
                  <a:gsLst>
                    <a:gs pos="0">
                      <a:srgbClr val="FBFBFB"/>
                    </a:gs>
                    <a:gs pos="100000">
                      <a:srgbClr val="FBFBFB"/>
                    </a:gs>
                  </a:gsLst>
                  <a:lin ang="5400000" scaled="0"/>
                </a:gradFill>
                <a:latin typeface="Segoe UI Light" pitchFamily="34" charset="0"/>
              </a:rPr>
              <a:t>Protegemos </a:t>
            </a:r>
          </a:p>
          <a:p>
            <a:pPr lvl="0"/>
            <a:r>
              <a:rPr lang="pt-PT" sz="4000" spc="-100" dirty="0" smtClean="0">
                <a:gradFill>
                  <a:gsLst>
                    <a:gs pos="0">
                      <a:srgbClr val="FBFBFB"/>
                    </a:gs>
                    <a:gs pos="100000">
                      <a:srgbClr val="FBFBFB"/>
                    </a:gs>
                  </a:gsLst>
                  <a:lin ang="5400000" scaled="0"/>
                </a:gradFill>
                <a:latin typeface="Segoe UI Light" pitchFamily="34" charset="0"/>
              </a:rPr>
              <a:t>os computadores </a:t>
            </a:r>
          </a:p>
          <a:p>
            <a:pPr lvl="0"/>
            <a:r>
              <a:rPr lang="pt-PT" sz="4000" spc="-100" dirty="0" smtClean="0">
                <a:gradFill>
                  <a:gsLst>
                    <a:gs pos="0">
                      <a:srgbClr val="FBFBFB"/>
                    </a:gs>
                    <a:gs pos="100000">
                      <a:srgbClr val="FBFBFB"/>
                    </a:gs>
                  </a:gsLst>
                  <a:lin ang="5400000" scaled="0"/>
                </a:gradFill>
                <a:latin typeface="Segoe UI Light" pitchFamily="34" charset="0"/>
              </a:rPr>
              <a:t>e as pessoas!</a:t>
            </a:r>
            <a:endParaRPr lang="pt-PT" sz="4000" spc="-100" dirty="0">
              <a:gradFill>
                <a:gsLst>
                  <a:gs pos="0">
                    <a:srgbClr val="FBFBFB"/>
                  </a:gs>
                  <a:gs pos="100000">
                    <a:srgbClr val="FBFBFB"/>
                  </a:gs>
                </a:gsLst>
                <a:lin ang="5400000" scaled="0"/>
              </a:gradFill>
              <a:latin typeface="Segoe UI Light" pitchFamily="34" charset="0"/>
            </a:endParaRPr>
          </a:p>
        </p:txBody>
      </p:sp>
      <p:pic>
        <p:nvPicPr>
          <p:cNvPr id="2050" name="Picture 2" descr="C:\Users\Tavares\AppData\Local\Microsoft\Windows\Temporary Internet Files\Content.IE5\ZAJNLBLL\MP900448528.JPG"/>
          <p:cNvPicPr>
            <a:picLocks noChangeAspect="1" noChangeArrowheads="1"/>
          </p:cNvPicPr>
          <p:nvPr/>
        </p:nvPicPr>
        <p:blipFill>
          <a:blip r:embed="rId5"/>
          <a:srcRect/>
          <a:stretch>
            <a:fillRect/>
          </a:stretch>
        </p:blipFill>
        <p:spPr bwMode="auto">
          <a:xfrm>
            <a:off x="5688531" y="2162123"/>
            <a:ext cx="4699813" cy="3133209"/>
          </a:xfrm>
          <a:prstGeom prst="rect">
            <a:avLst/>
          </a:prstGeom>
          <a:ln>
            <a:noFill/>
          </a:ln>
          <a:effectLst>
            <a:outerShdw blurRad="292100" dist="139700" dir="2700000" algn="tl" rotWithShape="0">
              <a:srgbClr val="333333">
                <a:alpha val="65000"/>
              </a:srgbClr>
            </a:outerShdw>
          </a:effectLst>
        </p:spPr>
      </p:pic>
      <p:pic>
        <p:nvPicPr>
          <p:cNvPr id="9" name="Picture 2" descr="C:\Users\i-amarto\Pictures\Logos internet segura\logointernet_segur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95891" y="5613703"/>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69918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a 9"/>
          <p:cNvGraphicFramePr/>
          <p:nvPr>
            <p:extLst>
              <p:ext uri="{D42A27DB-BD31-4B8C-83A1-F6EECF244321}">
                <p14:modId xmlns:p14="http://schemas.microsoft.com/office/powerpoint/2010/main" val="2178639834"/>
              </p:ext>
            </p:extLst>
          </p:nvPr>
        </p:nvGraphicFramePr>
        <p:xfrm>
          <a:off x="3365150" y="2089339"/>
          <a:ext cx="5866857" cy="28226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0" descr="http://4.bp.blogspot.com/-LFzWj2FfigA/TePE52jEbbI/AAAAAAAAAL0/Jp7gKwku3ks/s320/Security+shield+windows.png">
            <a:hlinkClick r:id="rId8"/>
          </p:cNvPr>
          <p:cNvPicPr>
            <a:picLocks noChangeAspect="1" noChangeArrowheads="1"/>
          </p:cNvPicPr>
          <p:nvPr/>
        </p:nvPicPr>
        <p:blipFill>
          <a:blip r:embed="rId9"/>
          <a:srcRect/>
          <a:stretch>
            <a:fillRect/>
          </a:stretch>
        </p:blipFill>
        <p:spPr bwMode="auto">
          <a:xfrm>
            <a:off x="9425354" y="2321667"/>
            <a:ext cx="1947008" cy="2452924"/>
          </a:xfrm>
          <a:prstGeom prst="rect">
            <a:avLst/>
          </a:prstGeom>
          <a:noFill/>
        </p:spPr>
      </p:pic>
      <p:pic>
        <p:nvPicPr>
          <p:cNvPr id="13" name="Picture 10" descr="http://4.bp.blogspot.com/-LFzWj2FfigA/TePE52jEbbI/AAAAAAAAAL0/Jp7gKwku3ks/s320/Security+shield+windows.png">
            <a:hlinkClick r:id="rId8"/>
          </p:cNvPr>
          <p:cNvPicPr>
            <a:picLocks noChangeAspect="1" noChangeArrowheads="1"/>
          </p:cNvPicPr>
          <p:nvPr/>
        </p:nvPicPr>
        <p:blipFill>
          <a:blip r:embed="rId9"/>
          <a:srcRect/>
          <a:stretch>
            <a:fillRect/>
          </a:stretch>
        </p:blipFill>
        <p:spPr bwMode="auto">
          <a:xfrm>
            <a:off x="1043354" y="2309944"/>
            <a:ext cx="1947008" cy="2452924"/>
          </a:xfrm>
          <a:prstGeom prst="rect">
            <a:avLst/>
          </a:prstGeom>
          <a:noFill/>
        </p:spPr>
      </p:pic>
      <p:cxnSp>
        <p:nvCxnSpPr>
          <p:cNvPr id="14" name="Conexão recta 13"/>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759655" y="323978"/>
            <a:ext cx="10353822" cy="923330"/>
          </a:xfrm>
          <a:prstGeom prst="rect">
            <a:avLst/>
          </a:prstGeom>
          <a:noFill/>
        </p:spPr>
        <p:txBody>
          <a:bodyPr wrap="square" rtlCol="0">
            <a:spAutoFit/>
          </a:bodyPr>
          <a:lstStyle/>
          <a:p>
            <a:pPr lvl="0"/>
            <a:r>
              <a:rPr lang="pt-PT" sz="5400" spc="-100" dirty="0" smtClean="0">
                <a:gradFill>
                  <a:gsLst>
                    <a:gs pos="0">
                      <a:srgbClr val="FBFBFB"/>
                    </a:gs>
                    <a:gs pos="100000">
                      <a:srgbClr val="FBFBFB"/>
                    </a:gs>
                  </a:gsLst>
                  <a:lin ang="5400000" scaled="0"/>
                </a:gradFill>
                <a:latin typeface="Segoe UI Light" pitchFamily="34" charset="0"/>
              </a:rPr>
              <a:t>Proteger o computador</a:t>
            </a:r>
            <a:endParaRPr lang="pt-PT" sz="5400" spc="-100" dirty="0">
              <a:gradFill>
                <a:gsLst>
                  <a:gs pos="0">
                    <a:srgbClr val="FBFBFB"/>
                  </a:gs>
                  <a:gs pos="100000">
                    <a:srgbClr val="FBFBFB"/>
                  </a:gs>
                </a:gsLst>
                <a:lin ang="5400000" scaled="0"/>
              </a:gradFill>
              <a:latin typeface="Segoe UI Light" pitchFamily="34" charset="0"/>
            </a:endParaRPr>
          </a:p>
        </p:txBody>
      </p:sp>
      <p:sp>
        <p:nvSpPr>
          <p:cNvPr id="16"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17" name="Picture 2" descr="\\esfb\Sistema\Profs\Tavares\Ambiente de trabalho\NetSegura2012\logo_dia_segurança_internet.png"/>
          <p:cNvPicPr>
            <a:picLocks noChangeAspect="1" noChangeArrowheads="1"/>
          </p:cNvPicPr>
          <p:nvPr/>
        </p:nvPicPr>
        <p:blipFill>
          <a:blip r:embed="rId10"/>
          <a:srcRect/>
          <a:stretch>
            <a:fillRect/>
          </a:stretch>
        </p:blipFill>
        <p:spPr bwMode="auto">
          <a:xfrm>
            <a:off x="11265878" y="211017"/>
            <a:ext cx="704608" cy="967434"/>
          </a:xfrm>
          <a:prstGeom prst="rect">
            <a:avLst/>
          </a:prstGeom>
          <a:noFill/>
        </p:spPr>
      </p:pic>
      <p:pic>
        <p:nvPicPr>
          <p:cNvPr id="11" name="Imagem 10" descr="Partners-in-Learning_logo_v_CMYK_r.png"/>
          <p:cNvPicPr>
            <a:picLocks noChangeAspect="1"/>
          </p:cNvPicPr>
          <p:nvPr/>
        </p:nvPicPr>
        <p:blipFill>
          <a:blip r:embed="rId11"/>
          <a:stretch>
            <a:fillRect/>
          </a:stretch>
        </p:blipFill>
        <p:spPr>
          <a:xfrm>
            <a:off x="168812" y="5930257"/>
            <a:ext cx="2377440" cy="846089"/>
          </a:xfrm>
          <a:prstGeom prst="rect">
            <a:avLst/>
          </a:prstGeom>
        </p:spPr>
      </p:pic>
    </p:spTree>
    <p:extLst>
      <p:ext uri="{BB962C8B-B14F-4D97-AF65-F5344CB8AC3E}">
        <p14:creationId xmlns:p14="http://schemas.microsoft.com/office/powerpoint/2010/main" val="331301319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C:\Users\Tavares\AppData\Local\Microsoft\Windows\Temporary Internet Files\Content.IE5\GB0R1203\MP900302974.JPG"/>
          <p:cNvPicPr>
            <a:picLocks noChangeAspect="1" noChangeArrowheads="1"/>
          </p:cNvPicPr>
          <p:nvPr/>
        </p:nvPicPr>
        <p:blipFill>
          <a:blip r:embed="rId3"/>
          <a:srcRect/>
          <a:stretch>
            <a:fillRect/>
          </a:stretch>
        </p:blipFill>
        <p:spPr bwMode="auto">
          <a:xfrm>
            <a:off x="7362969" y="1840187"/>
            <a:ext cx="3877118" cy="2765678"/>
          </a:xfrm>
          <a:prstGeom prst="rect">
            <a:avLst/>
          </a:prstGeom>
          <a:ln>
            <a:noFill/>
          </a:ln>
          <a:effectLst/>
        </p:spPr>
      </p:pic>
      <p:cxnSp>
        <p:nvCxnSpPr>
          <p:cNvPr id="19" name="Conexão recta 18"/>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CaixaDeTexto 19"/>
          <p:cNvSpPr txBox="1"/>
          <p:nvPr/>
        </p:nvSpPr>
        <p:spPr>
          <a:xfrm>
            <a:off x="744415" y="338046"/>
            <a:ext cx="10353822" cy="923330"/>
          </a:xfrm>
          <a:prstGeom prst="rect">
            <a:avLst/>
          </a:prstGeom>
          <a:noFill/>
        </p:spPr>
        <p:txBody>
          <a:bodyPr wrap="square" rtlCol="0">
            <a:spAutoFit/>
          </a:bodyPr>
          <a:lstStyle/>
          <a:p>
            <a:pPr lvl="0"/>
            <a:r>
              <a:rPr lang="pt-PT" sz="5400" spc="-100" dirty="0" smtClean="0">
                <a:gradFill>
                  <a:gsLst>
                    <a:gs pos="0">
                      <a:srgbClr val="FBFBFB"/>
                    </a:gs>
                    <a:gs pos="100000">
                      <a:srgbClr val="FBFBFB"/>
                    </a:gs>
                  </a:gsLst>
                  <a:lin ang="5400000" scaled="0"/>
                </a:gradFill>
                <a:latin typeface="Segoe UI Light" pitchFamily="34" charset="0"/>
              </a:rPr>
              <a:t>Anti pirataria - Sabias </a:t>
            </a:r>
            <a:r>
              <a:rPr lang="pt-PT" sz="5400" spc="-100" dirty="0" smtClean="0">
                <a:gradFill>
                  <a:gsLst>
                    <a:gs pos="0">
                      <a:srgbClr val="FBFBFB"/>
                    </a:gs>
                    <a:gs pos="100000">
                      <a:srgbClr val="FBFBFB"/>
                    </a:gs>
                  </a:gsLst>
                  <a:lin ang="5400000" scaled="0"/>
                </a:gradFill>
                <a:latin typeface="Segoe UI Light" pitchFamily="34" charset="0"/>
              </a:rPr>
              <a:t>que...</a:t>
            </a:r>
            <a:endParaRPr lang="pt-PT" sz="5400" spc="-100" dirty="0">
              <a:gradFill>
                <a:gsLst>
                  <a:gs pos="0">
                    <a:srgbClr val="FBFBFB"/>
                  </a:gs>
                  <a:gs pos="100000">
                    <a:srgbClr val="FBFBFB"/>
                  </a:gs>
                </a:gsLst>
                <a:lin ang="5400000" scaled="0"/>
              </a:gradFill>
              <a:latin typeface="Segoe UI Light" pitchFamily="34" charset="0"/>
            </a:endParaRPr>
          </a:p>
        </p:txBody>
      </p:sp>
      <p:sp>
        <p:nvSpPr>
          <p:cNvPr id="21"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22" name="Picture 2" descr="\\esfb\Sistema\Profs\Tavares\Ambiente de trabalho\NetSegura2012\logo_dia_segurança_internet.png"/>
          <p:cNvPicPr>
            <a:picLocks noChangeAspect="1" noChangeArrowheads="1"/>
          </p:cNvPicPr>
          <p:nvPr/>
        </p:nvPicPr>
        <p:blipFill>
          <a:blip r:embed="rId4"/>
          <a:srcRect/>
          <a:stretch>
            <a:fillRect/>
          </a:stretch>
        </p:blipFill>
        <p:spPr bwMode="auto">
          <a:xfrm>
            <a:off x="11265878" y="211017"/>
            <a:ext cx="704608" cy="967434"/>
          </a:xfrm>
          <a:prstGeom prst="rect">
            <a:avLst/>
          </a:prstGeom>
          <a:noFill/>
        </p:spPr>
      </p:pic>
      <p:pic>
        <p:nvPicPr>
          <p:cNvPr id="18" name="Imagem 17" descr="Partners-in-Learning_logo_v_CMYK_r.png"/>
          <p:cNvPicPr>
            <a:picLocks noChangeAspect="1"/>
          </p:cNvPicPr>
          <p:nvPr/>
        </p:nvPicPr>
        <p:blipFill>
          <a:blip r:embed="rId5"/>
          <a:stretch>
            <a:fillRect/>
          </a:stretch>
        </p:blipFill>
        <p:spPr>
          <a:xfrm>
            <a:off x="168812" y="5930257"/>
            <a:ext cx="2377440" cy="846089"/>
          </a:xfrm>
          <a:prstGeom prst="rect">
            <a:avLst/>
          </a:prstGeom>
        </p:spPr>
      </p:pic>
      <p:sp>
        <p:nvSpPr>
          <p:cNvPr id="12" name="CaixaDeTexto 11"/>
          <p:cNvSpPr txBox="1"/>
          <p:nvPr/>
        </p:nvSpPr>
        <p:spPr>
          <a:xfrm>
            <a:off x="712412" y="1484089"/>
            <a:ext cx="10620351" cy="3477875"/>
          </a:xfrm>
          <a:prstGeom prst="rect">
            <a:avLst/>
          </a:prstGeom>
          <a:noFill/>
        </p:spPr>
        <p:txBody>
          <a:bodyPr wrap="square" rtlCol="0">
            <a:spAutoFit/>
          </a:bodyPr>
          <a:lstStyle/>
          <a:p>
            <a:pPr lvl="0">
              <a:spcBef>
                <a:spcPts val="1200"/>
              </a:spcBef>
              <a:spcAft>
                <a:spcPts val="1200"/>
              </a:spcAft>
            </a:pPr>
            <a:r>
              <a:rPr lang="pt-PT" sz="3200" b="1" spc="-100" dirty="0" smtClean="0">
                <a:gradFill>
                  <a:gsLst>
                    <a:gs pos="0">
                      <a:srgbClr val="FBFBFB"/>
                    </a:gs>
                    <a:gs pos="100000">
                      <a:srgbClr val="FBFBFB"/>
                    </a:gs>
                  </a:gsLst>
                  <a:lin ang="5400000" scaled="0"/>
                </a:gradFill>
                <a:latin typeface="Segoe UI Light" pitchFamily="34" charset="0"/>
              </a:rPr>
              <a:t>Uma redução de 10% na pirataria informática em Portugal pode criar em 4 anos:</a:t>
            </a:r>
          </a:p>
          <a:p>
            <a:pPr marL="457200" lvl="0" indent="-457200">
              <a:spcBef>
                <a:spcPts val="1200"/>
              </a:spcBef>
              <a:spcAft>
                <a:spcPts val="1200"/>
              </a:spcAft>
              <a:buFont typeface="Wingdings" pitchFamily="2" charset="2"/>
              <a:buChar char="ü"/>
            </a:pPr>
            <a:r>
              <a:rPr lang="pt-PT" sz="3200" b="1" spc="-100" dirty="0" smtClean="0">
                <a:gradFill>
                  <a:gsLst>
                    <a:gs pos="0">
                      <a:srgbClr val="FBFBFB"/>
                    </a:gs>
                    <a:gs pos="100000">
                      <a:srgbClr val="FBFBFB"/>
                    </a:gs>
                  </a:gsLst>
                  <a:lin ang="5400000" scaled="0"/>
                </a:gradFill>
                <a:latin typeface="Segoe UI Light" pitchFamily="34" charset="0"/>
              </a:rPr>
              <a:t>4.244 novos postos de trabalho;</a:t>
            </a:r>
          </a:p>
          <a:p>
            <a:pPr marL="457200" lvl="0" indent="-457200">
              <a:spcBef>
                <a:spcPts val="1200"/>
              </a:spcBef>
              <a:spcAft>
                <a:spcPts val="1200"/>
              </a:spcAft>
              <a:buFont typeface="Wingdings" pitchFamily="2" charset="2"/>
              <a:buChar char="ü"/>
            </a:pPr>
            <a:r>
              <a:rPr lang="pt-PT" sz="3200" b="1" spc="-100" dirty="0" smtClean="0">
                <a:gradFill>
                  <a:gsLst>
                    <a:gs pos="0">
                      <a:srgbClr val="FBFBFB"/>
                    </a:gs>
                    <a:gs pos="100000">
                      <a:srgbClr val="FBFBFB"/>
                    </a:gs>
                  </a:gsLst>
                  <a:lin ang="5400000" scaled="0"/>
                </a:gradFill>
                <a:latin typeface="Segoe UI Light" pitchFamily="34" charset="0"/>
              </a:rPr>
              <a:t>409,8 Milhões de Euros adicionais de receitas de impostos;</a:t>
            </a:r>
          </a:p>
          <a:p>
            <a:pPr marL="457200" lvl="0" indent="-457200">
              <a:spcBef>
                <a:spcPts val="1200"/>
              </a:spcBef>
              <a:spcAft>
                <a:spcPts val="1200"/>
              </a:spcAft>
              <a:buFont typeface="Wingdings" pitchFamily="2" charset="2"/>
              <a:buChar char="ü"/>
            </a:pPr>
            <a:r>
              <a:rPr lang="pt-PT" sz="3200" b="1" spc="-100" dirty="0" smtClean="0">
                <a:gradFill>
                  <a:gsLst>
                    <a:gs pos="0">
                      <a:srgbClr val="FBFBFB"/>
                    </a:gs>
                    <a:gs pos="100000">
                      <a:srgbClr val="FBFBFB"/>
                    </a:gs>
                  </a:gsLst>
                  <a:lin ang="5400000" scaled="0"/>
                </a:gradFill>
                <a:latin typeface="Segoe UI Light" pitchFamily="34" charset="0"/>
              </a:rPr>
              <a:t>Um acréscimo de 1.534,7 Milhões de Euros no PIB (+0,9%).</a:t>
            </a:r>
            <a:endParaRPr lang="pt-PT" sz="3200" b="1" spc="-100" dirty="0">
              <a:gradFill>
                <a:gsLst>
                  <a:gs pos="0">
                    <a:srgbClr val="FBFBFB"/>
                  </a:gs>
                  <a:gs pos="100000">
                    <a:srgbClr val="FBFBFB"/>
                  </a:gs>
                </a:gsLst>
                <a:lin ang="5400000" scaled="0"/>
              </a:gradFill>
              <a:latin typeface="Segoe UI Light" pitchFamily="34" charset="0"/>
            </a:endParaRPr>
          </a:p>
        </p:txBody>
      </p:sp>
      <p:pic>
        <p:nvPicPr>
          <p:cNvPr id="8" name="Picture 2" descr="C:\Users\i-amarto\Pictures\Logos internet segura\logointernet_segur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3602" y="5609342"/>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69918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9"/>
          <p:cNvSpPr/>
          <p:nvPr/>
        </p:nvSpPr>
        <p:spPr bwMode="auto">
          <a:xfrm>
            <a:off x="4304710" y="1863900"/>
            <a:ext cx="6893173" cy="3594364"/>
          </a:xfrm>
          <a:prstGeom prst="rect">
            <a:avLst/>
          </a:prstGeom>
          <a:solidFill>
            <a:srgbClr val="00AEEF"/>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p>
            <a:pPr>
              <a:spcAft>
                <a:spcPts val="3000"/>
              </a:spcAft>
              <a:buFont typeface="Wingdings" pitchFamily="2" charset="2"/>
              <a:buChar char="ü"/>
            </a:pPr>
            <a:r>
              <a:rPr lang="pt-PT" sz="2800" dirty="0" smtClean="0">
                <a:solidFill>
                  <a:schemeClr val="tx1"/>
                </a:solidFill>
                <a:latin typeface="Segoe UI" pitchFamily="34" charset="0"/>
                <a:ea typeface="Segoe UI" pitchFamily="34" charset="0"/>
                <a:cs typeface="Segoe UI" pitchFamily="34" charset="0"/>
              </a:rPr>
              <a:t>Verifica com o antivírus os ficheiros antes de os usares.</a:t>
            </a:r>
          </a:p>
          <a:p>
            <a:pPr>
              <a:spcAft>
                <a:spcPts val="3000"/>
              </a:spcAft>
              <a:buFont typeface="Wingdings" pitchFamily="2" charset="2"/>
              <a:buChar char="ü"/>
            </a:pPr>
            <a:r>
              <a:rPr lang="pt-PT" sz="2800" dirty="0" smtClean="0">
                <a:solidFill>
                  <a:schemeClr val="tx1"/>
                </a:solidFill>
                <a:latin typeface="Segoe UI" pitchFamily="34" charset="0"/>
                <a:ea typeface="Segoe UI" pitchFamily="34" charset="0"/>
                <a:cs typeface="Segoe UI" pitchFamily="34" charset="0"/>
              </a:rPr>
              <a:t>Não aceites ficheiros de quem não conheces.</a:t>
            </a:r>
          </a:p>
          <a:p>
            <a:pPr>
              <a:spcAft>
                <a:spcPts val="3000"/>
              </a:spcAft>
              <a:buFont typeface="Wingdings" pitchFamily="2" charset="2"/>
              <a:buChar char="ü"/>
            </a:pPr>
            <a:r>
              <a:rPr lang="pt-PT" sz="2800" dirty="0" smtClean="0">
                <a:solidFill>
                  <a:schemeClr val="tx1"/>
                </a:solidFill>
                <a:latin typeface="Segoe UI" pitchFamily="34" charset="0"/>
                <a:ea typeface="Segoe UI" pitchFamily="34" charset="0"/>
                <a:cs typeface="Segoe UI" pitchFamily="34" charset="0"/>
              </a:rPr>
              <a:t>Usa as atualizações automáticas do antivírus.</a:t>
            </a:r>
          </a:p>
          <a:p>
            <a:endParaRPr lang="pt-PT" sz="2800" dirty="0">
              <a:solidFill>
                <a:schemeClr val="tx1"/>
              </a:solidFill>
              <a:latin typeface="Segoe UI" pitchFamily="34" charset="0"/>
              <a:ea typeface="Segoe UI" pitchFamily="34" charset="0"/>
              <a:cs typeface="Segoe UI" pitchFamily="34" charset="0"/>
            </a:endParaRPr>
          </a:p>
        </p:txBody>
      </p:sp>
      <p:cxnSp>
        <p:nvCxnSpPr>
          <p:cNvPr id="18" name="Conexão recta 17"/>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CaixaDeTexto 18"/>
          <p:cNvSpPr txBox="1"/>
          <p:nvPr/>
        </p:nvSpPr>
        <p:spPr>
          <a:xfrm>
            <a:off x="759655" y="338046"/>
            <a:ext cx="10353822" cy="923330"/>
          </a:xfrm>
          <a:prstGeom prst="rect">
            <a:avLst/>
          </a:prstGeom>
          <a:noFill/>
        </p:spPr>
        <p:txBody>
          <a:bodyPr wrap="square" rtlCol="0">
            <a:spAutoFit/>
          </a:bodyPr>
          <a:lstStyle/>
          <a:p>
            <a:pPr lvl="0"/>
            <a:r>
              <a:rPr lang="pt-PT" sz="5400" spc="-100" dirty="0" smtClean="0">
                <a:gradFill>
                  <a:gsLst>
                    <a:gs pos="0">
                      <a:srgbClr val="FBFBFB"/>
                    </a:gs>
                    <a:gs pos="100000">
                      <a:srgbClr val="FBFBFB"/>
                    </a:gs>
                  </a:gsLst>
                  <a:lin ang="5400000" scaled="0"/>
                </a:gradFill>
                <a:latin typeface="Segoe UI Light" pitchFamily="34" charset="0"/>
              </a:rPr>
              <a:t>Usa um antivírus!</a:t>
            </a:r>
            <a:endParaRPr lang="pt-PT" sz="5400" spc="-100" dirty="0">
              <a:gradFill>
                <a:gsLst>
                  <a:gs pos="0">
                    <a:srgbClr val="FBFBFB"/>
                  </a:gs>
                  <a:gs pos="100000">
                    <a:srgbClr val="FBFBFB"/>
                  </a:gs>
                </a:gsLst>
                <a:lin ang="5400000" scaled="0"/>
              </a:gradFill>
              <a:latin typeface="Segoe UI Light" pitchFamily="34" charset="0"/>
            </a:endParaRPr>
          </a:p>
        </p:txBody>
      </p:sp>
      <p:sp>
        <p:nvSpPr>
          <p:cNvPr id="26"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27" name="Picture 2" descr="\\esfb\Sistema\Profs\Tavares\Ambiente de trabalho\NetSegura2012\logo_dia_segurança_internet.png"/>
          <p:cNvPicPr>
            <a:picLocks noChangeAspect="1" noChangeArrowheads="1"/>
          </p:cNvPicPr>
          <p:nvPr/>
        </p:nvPicPr>
        <p:blipFill>
          <a:blip r:embed="rId3"/>
          <a:srcRect/>
          <a:stretch>
            <a:fillRect/>
          </a:stretch>
        </p:blipFill>
        <p:spPr bwMode="auto">
          <a:xfrm>
            <a:off x="11265878" y="211017"/>
            <a:ext cx="704608" cy="967434"/>
          </a:xfrm>
          <a:prstGeom prst="rect">
            <a:avLst/>
          </a:prstGeom>
          <a:noFill/>
        </p:spPr>
      </p:pic>
      <p:pic>
        <p:nvPicPr>
          <p:cNvPr id="15" name="Imagem 14" descr="Partners-in-Learning_logo_v_CMYK_r.png"/>
          <p:cNvPicPr>
            <a:picLocks noChangeAspect="1"/>
          </p:cNvPicPr>
          <p:nvPr/>
        </p:nvPicPr>
        <p:blipFill>
          <a:blip r:embed="rId4"/>
          <a:stretch>
            <a:fillRect/>
          </a:stretch>
        </p:blipFill>
        <p:spPr>
          <a:xfrm>
            <a:off x="168812" y="5930257"/>
            <a:ext cx="2377440" cy="846089"/>
          </a:xfrm>
          <a:prstGeom prst="rect">
            <a:avLst/>
          </a:prstGeom>
        </p:spPr>
      </p:pic>
      <p:pic>
        <p:nvPicPr>
          <p:cNvPr id="2050" name="Picture 2" descr="C:\Users\Antonio Tavares\Desktop\Segurança na Internet 2013\Filmes Imagens Textos\Logo_Windows_Defender-p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692" y="2008073"/>
            <a:ext cx="3306018" cy="33060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i-amarto\Pictures\Logos internet segura\logointernet_segur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95891" y="5643199"/>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40510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p:cNvSpPr/>
          <p:nvPr/>
        </p:nvSpPr>
        <p:spPr bwMode="auto">
          <a:xfrm>
            <a:off x="3856896" y="2285338"/>
            <a:ext cx="7270650" cy="2652422"/>
          </a:xfrm>
          <a:prstGeom prst="rect">
            <a:avLst/>
          </a:prstGeom>
          <a:solidFill>
            <a:srgbClr val="00AEEF"/>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p>
            <a:pPr>
              <a:spcAft>
                <a:spcPts val="3000"/>
              </a:spcAft>
              <a:buFont typeface="Wingdings" pitchFamily="2" charset="2"/>
              <a:buChar char="ü"/>
            </a:pPr>
            <a:r>
              <a:rPr lang="pt-PT" sz="3200" dirty="0" smtClean="0">
                <a:solidFill>
                  <a:schemeClr val="tx1"/>
                </a:solidFill>
                <a:latin typeface="Segoe UI" pitchFamily="34" charset="0"/>
                <a:ea typeface="Segoe UI" pitchFamily="34" charset="0"/>
                <a:cs typeface="Segoe UI" pitchFamily="34" charset="0"/>
              </a:rPr>
              <a:t>Mantém sempre a firewall ligada.</a:t>
            </a:r>
          </a:p>
          <a:p>
            <a:pPr>
              <a:spcAft>
                <a:spcPts val="3000"/>
              </a:spcAft>
              <a:buFont typeface="Wingdings" pitchFamily="2" charset="2"/>
              <a:buChar char="ü"/>
            </a:pPr>
            <a:r>
              <a:rPr lang="pt-PT" sz="3200" dirty="0" smtClean="0">
                <a:solidFill>
                  <a:schemeClr val="tx1"/>
                </a:solidFill>
                <a:latin typeface="Segoe UI" pitchFamily="34" charset="0"/>
                <a:ea typeface="Segoe UI" pitchFamily="34" charset="0"/>
                <a:cs typeface="Segoe UI" pitchFamily="34" charset="0"/>
              </a:rPr>
              <a:t>Não acedas a sites perigosos.</a:t>
            </a:r>
          </a:p>
          <a:p>
            <a:pPr>
              <a:spcAft>
                <a:spcPts val="3000"/>
              </a:spcAft>
              <a:buFont typeface="Wingdings" pitchFamily="2" charset="2"/>
              <a:buChar char="ü"/>
            </a:pPr>
            <a:r>
              <a:rPr lang="pt-PT" sz="3200" dirty="0" smtClean="0">
                <a:solidFill>
                  <a:schemeClr val="tx1"/>
                </a:solidFill>
                <a:latin typeface="Segoe UI" pitchFamily="34" charset="0"/>
                <a:ea typeface="Segoe UI" pitchFamily="34" charset="0"/>
                <a:cs typeface="Segoe UI" pitchFamily="34" charset="0"/>
              </a:rPr>
              <a:t>Usa as atualizações automáticas.</a:t>
            </a:r>
          </a:p>
          <a:p>
            <a:pPr algn="ctr"/>
            <a:endParaRPr lang="pt-PT" sz="3200" dirty="0">
              <a:solidFill>
                <a:schemeClr val="tx1"/>
              </a:solidFill>
              <a:latin typeface="Segoe UI" pitchFamily="34" charset="0"/>
              <a:ea typeface="Segoe UI" pitchFamily="34" charset="0"/>
              <a:cs typeface="Segoe UI" pitchFamily="34" charset="0"/>
            </a:endParaRPr>
          </a:p>
        </p:txBody>
      </p:sp>
      <p:pic>
        <p:nvPicPr>
          <p:cNvPr id="4098" name="Picture 2" descr="File:Windows Firewall Vista icon.png">
            <a:hlinkClick r:id="rId3"/>
          </p:cNvPr>
          <p:cNvPicPr>
            <a:picLocks noChangeAspect="1" noChangeArrowheads="1"/>
          </p:cNvPicPr>
          <p:nvPr/>
        </p:nvPicPr>
        <p:blipFill>
          <a:blip r:embed="rId4"/>
          <a:srcRect/>
          <a:stretch>
            <a:fillRect/>
          </a:stretch>
        </p:blipFill>
        <p:spPr bwMode="auto">
          <a:xfrm>
            <a:off x="952745" y="2365174"/>
            <a:ext cx="2438400" cy="2438400"/>
          </a:xfrm>
          <a:prstGeom prst="rect">
            <a:avLst/>
          </a:prstGeom>
          <a:noFill/>
        </p:spPr>
      </p:pic>
      <p:cxnSp>
        <p:nvCxnSpPr>
          <p:cNvPr id="18" name="Conexão recta 17"/>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CaixaDeTexto 18"/>
          <p:cNvSpPr txBox="1"/>
          <p:nvPr/>
        </p:nvSpPr>
        <p:spPr>
          <a:xfrm>
            <a:off x="759655" y="338046"/>
            <a:ext cx="10353822" cy="923330"/>
          </a:xfrm>
          <a:prstGeom prst="rect">
            <a:avLst/>
          </a:prstGeom>
          <a:noFill/>
        </p:spPr>
        <p:txBody>
          <a:bodyPr wrap="square" rtlCol="0">
            <a:spAutoFit/>
          </a:bodyPr>
          <a:lstStyle/>
          <a:p>
            <a:pPr lvl="0"/>
            <a:r>
              <a:rPr lang="pt-PT" sz="5400" spc="-100" dirty="0" smtClean="0">
                <a:gradFill>
                  <a:gsLst>
                    <a:gs pos="0">
                      <a:srgbClr val="FBFBFB"/>
                    </a:gs>
                    <a:gs pos="100000">
                      <a:srgbClr val="FBFBFB"/>
                    </a:gs>
                  </a:gsLst>
                  <a:lin ang="5400000" scaled="0"/>
                </a:gradFill>
                <a:latin typeface="Segoe UI Light" pitchFamily="34" charset="0"/>
              </a:rPr>
              <a:t>Usa uma firewall!</a:t>
            </a:r>
            <a:endParaRPr lang="pt-PT" sz="5400" spc="-100" dirty="0">
              <a:gradFill>
                <a:gsLst>
                  <a:gs pos="0">
                    <a:srgbClr val="FBFBFB"/>
                  </a:gs>
                  <a:gs pos="100000">
                    <a:srgbClr val="FBFBFB"/>
                  </a:gs>
                </a:gsLst>
                <a:lin ang="5400000" scaled="0"/>
              </a:gradFill>
              <a:latin typeface="Segoe UI Light" pitchFamily="34" charset="0"/>
            </a:endParaRPr>
          </a:p>
        </p:txBody>
      </p:sp>
      <p:sp>
        <p:nvSpPr>
          <p:cNvPr id="22"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23" name="Picture 2" descr="\\esfb\Sistema\Profs\Tavares\Ambiente de trabalho\NetSegura2012\logo_dia_segurança_internet.png"/>
          <p:cNvPicPr>
            <a:picLocks noChangeAspect="1" noChangeArrowheads="1"/>
          </p:cNvPicPr>
          <p:nvPr/>
        </p:nvPicPr>
        <p:blipFill>
          <a:blip r:embed="rId5"/>
          <a:srcRect/>
          <a:stretch>
            <a:fillRect/>
          </a:stretch>
        </p:blipFill>
        <p:spPr bwMode="auto">
          <a:xfrm>
            <a:off x="11265878" y="211017"/>
            <a:ext cx="704608" cy="967434"/>
          </a:xfrm>
          <a:prstGeom prst="rect">
            <a:avLst/>
          </a:prstGeom>
          <a:noFill/>
        </p:spPr>
      </p:pic>
      <p:pic>
        <p:nvPicPr>
          <p:cNvPr id="15" name="Imagem 14" descr="Partners-in-Learning_logo_v_CMYK_r.png"/>
          <p:cNvPicPr>
            <a:picLocks noChangeAspect="1"/>
          </p:cNvPicPr>
          <p:nvPr/>
        </p:nvPicPr>
        <p:blipFill>
          <a:blip r:embed="rId6"/>
          <a:stretch>
            <a:fillRect/>
          </a:stretch>
        </p:blipFill>
        <p:spPr>
          <a:xfrm>
            <a:off x="168812" y="5930257"/>
            <a:ext cx="2377440" cy="846089"/>
          </a:xfrm>
          <a:prstGeom prst="rect">
            <a:avLst/>
          </a:prstGeom>
        </p:spPr>
      </p:pic>
      <p:pic>
        <p:nvPicPr>
          <p:cNvPr id="9" name="Picture 2" descr="C:\Users\i-amarto\Pictures\Logos internet segura\logointernet_segur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94519" y="5628451"/>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56759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a 10"/>
          <p:cNvGraphicFramePr/>
          <p:nvPr>
            <p:extLst>
              <p:ext uri="{D42A27DB-BD31-4B8C-83A1-F6EECF244321}">
                <p14:modId xmlns:p14="http://schemas.microsoft.com/office/powerpoint/2010/main" val="3494068747"/>
              </p:ext>
            </p:extLst>
          </p:nvPr>
        </p:nvGraphicFramePr>
        <p:xfrm>
          <a:off x="568411" y="2314331"/>
          <a:ext cx="11071653" cy="2952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9" name="Conexão recta 18"/>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CaixaDeTexto 19"/>
          <p:cNvSpPr txBox="1"/>
          <p:nvPr/>
        </p:nvSpPr>
        <p:spPr>
          <a:xfrm>
            <a:off x="759655" y="338046"/>
            <a:ext cx="10353822" cy="923330"/>
          </a:xfrm>
          <a:prstGeom prst="rect">
            <a:avLst/>
          </a:prstGeom>
          <a:noFill/>
        </p:spPr>
        <p:txBody>
          <a:bodyPr wrap="square" rtlCol="0">
            <a:spAutoFit/>
          </a:bodyPr>
          <a:lstStyle/>
          <a:p>
            <a:pPr lvl="0"/>
            <a:r>
              <a:rPr lang="pt-PT" sz="5400" spc="-100" dirty="0" smtClean="0">
                <a:gradFill>
                  <a:gsLst>
                    <a:gs pos="0">
                      <a:srgbClr val="FBFBFB"/>
                    </a:gs>
                    <a:gs pos="100000">
                      <a:srgbClr val="FBFBFB"/>
                    </a:gs>
                  </a:gsLst>
                  <a:lin ang="5400000" scaled="0"/>
                </a:gradFill>
                <a:latin typeface="Segoe UI Light" pitchFamily="34" charset="0"/>
              </a:rPr>
              <a:t>Protege também os utilizadores!</a:t>
            </a:r>
            <a:endParaRPr lang="pt-PT" sz="5400" spc="-100" dirty="0">
              <a:gradFill>
                <a:gsLst>
                  <a:gs pos="0">
                    <a:srgbClr val="FBFBFB"/>
                  </a:gs>
                  <a:gs pos="100000">
                    <a:srgbClr val="FBFBFB"/>
                  </a:gs>
                </a:gsLst>
                <a:lin ang="5400000" scaled="0"/>
              </a:gradFill>
              <a:latin typeface="Segoe UI Light" pitchFamily="34" charset="0"/>
            </a:endParaRPr>
          </a:p>
        </p:txBody>
      </p:sp>
      <p:sp>
        <p:nvSpPr>
          <p:cNvPr id="21"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22" name="Picture 2" descr="\\esfb\Sistema\Profs\Tavares\Ambiente de trabalho\NetSegura2012\logo_dia_segurança_internet.png"/>
          <p:cNvPicPr>
            <a:picLocks noChangeAspect="1" noChangeArrowheads="1"/>
          </p:cNvPicPr>
          <p:nvPr/>
        </p:nvPicPr>
        <p:blipFill>
          <a:blip r:embed="rId8"/>
          <a:srcRect/>
          <a:stretch>
            <a:fillRect/>
          </a:stretch>
        </p:blipFill>
        <p:spPr bwMode="auto">
          <a:xfrm>
            <a:off x="11265878" y="211017"/>
            <a:ext cx="704608" cy="967434"/>
          </a:xfrm>
          <a:prstGeom prst="rect">
            <a:avLst/>
          </a:prstGeom>
          <a:noFill/>
        </p:spPr>
      </p:pic>
      <p:pic>
        <p:nvPicPr>
          <p:cNvPr id="18" name="Imagem 17" descr="Partners-in-Learning_logo_v_CMYK_r.png"/>
          <p:cNvPicPr>
            <a:picLocks noChangeAspect="1"/>
          </p:cNvPicPr>
          <p:nvPr/>
        </p:nvPicPr>
        <p:blipFill>
          <a:blip r:embed="rId9"/>
          <a:stretch>
            <a:fillRect/>
          </a:stretch>
        </p:blipFill>
        <p:spPr>
          <a:xfrm>
            <a:off x="168812" y="5930257"/>
            <a:ext cx="2377440" cy="846089"/>
          </a:xfrm>
          <a:prstGeom prst="rect">
            <a:avLst/>
          </a:prstGeom>
        </p:spPr>
      </p:pic>
      <p:pic>
        <p:nvPicPr>
          <p:cNvPr id="1026" name="Picture 2" descr="C:\Users\Tavares\AppData\Local\Microsoft\Windows\Temporary Internet Files\Content.IE5\WKLX00H6\MP900422589.JPG"/>
          <p:cNvPicPr>
            <a:picLocks noChangeAspect="1" noChangeArrowheads="1"/>
          </p:cNvPicPr>
          <p:nvPr/>
        </p:nvPicPr>
        <p:blipFill>
          <a:blip r:embed="rId10"/>
          <a:srcRect/>
          <a:stretch>
            <a:fillRect/>
          </a:stretch>
        </p:blipFill>
        <p:spPr bwMode="auto">
          <a:xfrm>
            <a:off x="3671250" y="2111068"/>
            <a:ext cx="4790363" cy="3192328"/>
          </a:xfrm>
          <a:prstGeom prst="rect">
            <a:avLst/>
          </a:prstGeom>
          <a:ln>
            <a:noFill/>
          </a:ln>
          <a:effectLst>
            <a:outerShdw blurRad="292100" dist="139700" dir="2700000" algn="tl" rotWithShape="0">
              <a:srgbClr val="333333">
                <a:alpha val="65000"/>
              </a:srgbClr>
            </a:outerShdw>
          </a:effectLst>
        </p:spPr>
      </p:pic>
      <p:pic>
        <p:nvPicPr>
          <p:cNvPr id="9" name="Picture 2" descr="C:\Users\i-amarto\Pictures\Logos internet segura\logointernet_segur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79771" y="5638602"/>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70294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Conexão recta 16"/>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aixaDeTexto 17"/>
          <p:cNvSpPr txBox="1"/>
          <p:nvPr/>
        </p:nvSpPr>
        <p:spPr>
          <a:xfrm>
            <a:off x="759655" y="323978"/>
            <a:ext cx="10353822" cy="923330"/>
          </a:xfrm>
          <a:prstGeom prst="rect">
            <a:avLst/>
          </a:prstGeom>
          <a:noFill/>
        </p:spPr>
        <p:txBody>
          <a:bodyPr wrap="square" rtlCol="0">
            <a:spAutoFit/>
          </a:bodyPr>
          <a:lstStyle/>
          <a:p>
            <a:pPr lvl="0"/>
            <a:r>
              <a:rPr lang="pt-PT" sz="5400" spc="-100" dirty="0" smtClean="0">
                <a:gradFill>
                  <a:gsLst>
                    <a:gs pos="0">
                      <a:srgbClr val="FBFBFB"/>
                    </a:gs>
                    <a:gs pos="100000">
                      <a:srgbClr val="FBFBFB"/>
                    </a:gs>
                  </a:gsLst>
                  <a:lin ang="5400000" scaled="0"/>
                </a:gradFill>
                <a:latin typeface="Segoe UI Light" pitchFamily="34" charset="0"/>
              </a:rPr>
              <a:t>Protege-te em tudo o que fazes!</a:t>
            </a:r>
            <a:endParaRPr lang="pt-PT" sz="5400" spc="-100" dirty="0">
              <a:gradFill>
                <a:gsLst>
                  <a:gs pos="0">
                    <a:srgbClr val="FBFBFB"/>
                  </a:gs>
                  <a:gs pos="100000">
                    <a:srgbClr val="FBFBFB"/>
                  </a:gs>
                </a:gsLst>
                <a:lin ang="5400000" scaled="0"/>
              </a:gradFill>
              <a:latin typeface="Segoe UI Light" pitchFamily="34" charset="0"/>
            </a:endParaRPr>
          </a:p>
        </p:txBody>
      </p:sp>
      <p:sp>
        <p:nvSpPr>
          <p:cNvPr id="20"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21" name="Picture 2" descr="\\esfb\Sistema\Profs\Tavares\Ambiente de trabalho\NetSegura2012\logo_dia_segurança_internet.png"/>
          <p:cNvPicPr>
            <a:picLocks noChangeAspect="1" noChangeArrowheads="1"/>
          </p:cNvPicPr>
          <p:nvPr/>
        </p:nvPicPr>
        <p:blipFill>
          <a:blip r:embed="rId3"/>
          <a:srcRect/>
          <a:stretch>
            <a:fillRect/>
          </a:stretch>
        </p:blipFill>
        <p:spPr bwMode="auto">
          <a:xfrm>
            <a:off x="11265878" y="211017"/>
            <a:ext cx="704608" cy="967434"/>
          </a:xfrm>
          <a:prstGeom prst="rect">
            <a:avLst/>
          </a:prstGeom>
          <a:noFill/>
        </p:spPr>
      </p:pic>
      <p:pic>
        <p:nvPicPr>
          <p:cNvPr id="26" name="Picture 2" descr="File:Windows Live Mail logo.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665" y="1239548"/>
            <a:ext cx="3352199" cy="32642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8" name="Picture 3" descr="C:\Users\Antonio Tavares\AppData\Local\Microsoft\Windows\Temporary Internet Files\Content.IE5\OJ44YD1T\1324154497_MySpace_128x128.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1167" y="1747084"/>
            <a:ext cx="2994771" cy="27430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8" name="Picture 6" descr="http://rocketdock.com/images/screenshots/XBOX360.png"/>
          <p:cNvPicPr>
            <a:picLocks noChangeAspect="1" noChangeArrowheads="1"/>
          </p:cNvPicPr>
          <p:nvPr/>
        </p:nvPicPr>
        <p:blipFill>
          <a:blip r:embed="rId7"/>
          <a:srcRect/>
          <a:stretch>
            <a:fillRect/>
          </a:stretch>
        </p:blipFill>
        <p:spPr bwMode="auto">
          <a:xfrm>
            <a:off x="6193221" y="2961564"/>
            <a:ext cx="3477075" cy="3477075"/>
          </a:xfrm>
          <a:prstGeom prst="rect">
            <a:avLst/>
          </a:prstGeom>
          <a:noFill/>
        </p:spPr>
      </p:pic>
      <p:pic>
        <p:nvPicPr>
          <p:cNvPr id="35" name="Imagem 34" descr="Partners-in-Learning_logo_v_CMYK_r.png"/>
          <p:cNvPicPr>
            <a:picLocks noChangeAspect="1"/>
          </p:cNvPicPr>
          <p:nvPr/>
        </p:nvPicPr>
        <p:blipFill>
          <a:blip r:embed="rId8"/>
          <a:stretch>
            <a:fillRect/>
          </a:stretch>
        </p:blipFill>
        <p:spPr>
          <a:xfrm>
            <a:off x="168812" y="5930257"/>
            <a:ext cx="2377440" cy="846089"/>
          </a:xfrm>
          <a:prstGeom prst="rect">
            <a:avLst/>
          </a:prstGeom>
        </p:spPr>
      </p:pic>
      <p:pic>
        <p:nvPicPr>
          <p:cNvPr id="19" name="Picture 2" descr="C:\Users\Antonio Tavares\AppData\Local\Microsoft\Windows\Temporary Internet Files\Content.IE5\OJ44YD1T\MP910216413.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01548" y="1605119"/>
            <a:ext cx="4222068" cy="367817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Antonio Tavares\Desktop\Segurança na Internet 2013\Filmes Imagens Textos\skype1.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17282" y="2790768"/>
            <a:ext cx="2802164" cy="38186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i-amarto\Pictures\Logos internet segura\logointernet_segur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05205" y="5636793"/>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844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70" y="1921605"/>
            <a:ext cx="5898662" cy="3599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9"/>
          <p:cNvSpPr/>
          <p:nvPr/>
        </p:nvSpPr>
        <p:spPr bwMode="auto">
          <a:xfrm>
            <a:off x="6639221" y="1921605"/>
            <a:ext cx="4872841" cy="3599965"/>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p>
            <a:pPr>
              <a:spcAft>
                <a:spcPts val="1800"/>
              </a:spcAft>
            </a:pPr>
            <a:r>
              <a:rPr lang="pt-PT" sz="2400" b="1" spc="-100" dirty="0" smtClean="0">
                <a:gradFill>
                  <a:gsLst>
                    <a:gs pos="0">
                      <a:srgbClr val="FBFBFB"/>
                    </a:gs>
                    <a:gs pos="100000">
                      <a:srgbClr val="FBFBFB"/>
                    </a:gs>
                  </a:gsLst>
                  <a:lin ang="5400000" scaled="0"/>
                </a:gradFill>
                <a:latin typeface="Segoe UI Light" pitchFamily="34" charset="0"/>
              </a:rPr>
              <a:t>Quando for necessário na Internet:</a:t>
            </a:r>
          </a:p>
          <a:p>
            <a:pPr marL="342900" indent="-342900">
              <a:spcAft>
                <a:spcPts val="1800"/>
              </a:spcAft>
              <a:buFont typeface="Wingdings" pitchFamily="2" charset="2"/>
              <a:buChar char="ü"/>
            </a:pPr>
            <a:r>
              <a:rPr lang="pt-PT" sz="2400" b="1" spc="-100" dirty="0" smtClean="0">
                <a:gradFill>
                  <a:gsLst>
                    <a:gs pos="0">
                      <a:srgbClr val="FBFBFB"/>
                    </a:gs>
                    <a:gs pos="100000">
                      <a:srgbClr val="FBFBFB"/>
                    </a:gs>
                  </a:gsLst>
                  <a:lin ang="5400000" scaled="0"/>
                </a:gradFill>
                <a:latin typeface="Segoe UI Light" pitchFamily="34" charset="0"/>
              </a:rPr>
              <a:t>Escolhe um nome de utilizador adequado, que tenha uma parte do teu nome ou as tuas iniciais.</a:t>
            </a:r>
          </a:p>
          <a:p>
            <a:pPr marL="342900" indent="-342900">
              <a:spcAft>
                <a:spcPts val="1800"/>
              </a:spcAft>
              <a:buFont typeface="Wingdings" pitchFamily="2" charset="2"/>
              <a:buChar char="ü"/>
            </a:pPr>
            <a:r>
              <a:rPr lang="pt-PT" sz="2400" b="1" spc="-100" dirty="0" smtClean="0">
                <a:gradFill>
                  <a:gsLst>
                    <a:gs pos="0">
                      <a:srgbClr val="FBFBFB"/>
                    </a:gs>
                    <a:gs pos="100000">
                      <a:srgbClr val="FBFBFB"/>
                    </a:gs>
                  </a:gsLst>
                  <a:lin ang="5400000" scaled="0"/>
                </a:gradFill>
                <a:latin typeface="Segoe UI Light" pitchFamily="34" charset="0"/>
              </a:rPr>
              <a:t>Escolhe uma palavra-passe difícil de adivinhar, com letras, números e símbolos. </a:t>
            </a:r>
            <a:endParaRPr lang="pt-PT" sz="2400" b="1" spc="-100" dirty="0">
              <a:gradFill>
                <a:gsLst>
                  <a:gs pos="0">
                    <a:srgbClr val="FBFBFB"/>
                  </a:gs>
                  <a:gs pos="100000">
                    <a:srgbClr val="FBFBFB"/>
                  </a:gs>
                </a:gsLst>
                <a:lin ang="5400000" scaled="0"/>
              </a:gradFill>
              <a:latin typeface="Segoe UI Light" pitchFamily="34" charset="0"/>
            </a:endParaRPr>
          </a:p>
        </p:txBody>
      </p:sp>
      <p:sp>
        <p:nvSpPr>
          <p:cNvPr id="10" name="Seta para a direita 9"/>
          <p:cNvSpPr/>
          <p:nvPr/>
        </p:nvSpPr>
        <p:spPr bwMode="auto">
          <a:xfrm rot="21117518">
            <a:off x="3001904" y="4495905"/>
            <a:ext cx="3849424" cy="191101"/>
          </a:xfrm>
          <a:prstGeom prst="rightArrow">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cxnSp>
        <p:nvCxnSpPr>
          <p:cNvPr id="18" name="Conexão recta 17"/>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CaixaDeTexto 18"/>
          <p:cNvSpPr txBox="1"/>
          <p:nvPr/>
        </p:nvSpPr>
        <p:spPr>
          <a:xfrm>
            <a:off x="759655" y="338046"/>
            <a:ext cx="10353822" cy="923330"/>
          </a:xfrm>
          <a:prstGeom prst="rect">
            <a:avLst/>
          </a:prstGeom>
          <a:noFill/>
        </p:spPr>
        <p:txBody>
          <a:bodyPr wrap="square" rtlCol="0">
            <a:spAutoFit/>
          </a:bodyPr>
          <a:lstStyle/>
          <a:p>
            <a:pPr lvl="0"/>
            <a:r>
              <a:rPr lang="pt-PT" sz="5400" spc="-100" dirty="0" smtClean="0">
                <a:gradFill>
                  <a:gsLst>
                    <a:gs pos="0">
                      <a:srgbClr val="FBFBFB"/>
                    </a:gs>
                    <a:gs pos="100000">
                      <a:srgbClr val="FBFBFB"/>
                    </a:gs>
                  </a:gsLst>
                  <a:lin ang="5400000" scaled="0"/>
                </a:gradFill>
                <a:latin typeface="Segoe UI Light" pitchFamily="34" charset="0"/>
              </a:rPr>
              <a:t>Começa por te proteger…</a:t>
            </a:r>
            <a:endParaRPr lang="pt-PT" sz="5400" spc="-100" dirty="0">
              <a:gradFill>
                <a:gsLst>
                  <a:gs pos="0">
                    <a:srgbClr val="FBFBFB"/>
                  </a:gs>
                  <a:gs pos="100000">
                    <a:srgbClr val="FBFBFB"/>
                  </a:gs>
                </a:gsLst>
                <a:lin ang="5400000" scaled="0"/>
              </a:gradFill>
              <a:latin typeface="Segoe UI Light" pitchFamily="34" charset="0"/>
            </a:endParaRPr>
          </a:p>
        </p:txBody>
      </p:sp>
      <p:sp>
        <p:nvSpPr>
          <p:cNvPr id="20"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21" name="Picture 2" descr="\\esfb\Sistema\Profs\Tavares\Ambiente de trabalho\NetSegura2012\logo_dia_segurança_internet.png"/>
          <p:cNvPicPr>
            <a:picLocks noChangeAspect="1" noChangeArrowheads="1"/>
          </p:cNvPicPr>
          <p:nvPr/>
        </p:nvPicPr>
        <p:blipFill>
          <a:blip r:embed="rId4"/>
          <a:srcRect/>
          <a:stretch>
            <a:fillRect/>
          </a:stretch>
        </p:blipFill>
        <p:spPr bwMode="auto">
          <a:xfrm>
            <a:off x="11265878" y="211017"/>
            <a:ext cx="704608" cy="967434"/>
          </a:xfrm>
          <a:prstGeom prst="rect">
            <a:avLst/>
          </a:prstGeom>
          <a:noFill/>
        </p:spPr>
      </p:pic>
      <p:pic>
        <p:nvPicPr>
          <p:cNvPr id="17" name="Imagem 16" descr="Partners-in-Learning_logo_v_CMYK_r.png"/>
          <p:cNvPicPr>
            <a:picLocks noChangeAspect="1"/>
          </p:cNvPicPr>
          <p:nvPr/>
        </p:nvPicPr>
        <p:blipFill>
          <a:blip r:embed="rId5"/>
          <a:stretch>
            <a:fillRect/>
          </a:stretch>
        </p:blipFill>
        <p:spPr>
          <a:xfrm>
            <a:off x="168812" y="5930257"/>
            <a:ext cx="2377440" cy="846089"/>
          </a:xfrm>
          <a:prstGeom prst="rect">
            <a:avLst/>
          </a:prstGeom>
        </p:spPr>
      </p:pic>
      <p:sp>
        <p:nvSpPr>
          <p:cNvPr id="24" name="CaixaDeTexto 23"/>
          <p:cNvSpPr txBox="1"/>
          <p:nvPr/>
        </p:nvSpPr>
        <p:spPr>
          <a:xfrm>
            <a:off x="1312105" y="4384978"/>
            <a:ext cx="720969" cy="215444"/>
          </a:xfrm>
          <a:prstGeom prst="rect">
            <a:avLst/>
          </a:prstGeom>
          <a:noFill/>
        </p:spPr>
        <p:txBody>
          <a:bodyPr wrap="square" lIns="0" tIns="0" rIns="0" bIns="0" rtlCol="0">
            <a:spAutoFit/>
          </a:bodyPr>
          <a:lstStyle/>
          <a:p>
            <a:r>
              <a:rPr lang="pt-PT" sz="1400" b="1" dirty="0" err="1" smtClean="0">
                <a:solidFill>
                  <a:srgbClr val="FF0000"/>
                </a:solidFill>
                <a:latin typeface="Segoe UI Light" pitchFamily="34" charset="0"/>
              </a:rPr>
              <a:t>joao_m_l</a:t>
            </a:r>
            <a:endParaRPr lang="pt-PT" sz="1400" b="1" dirty="0" smtClean="0">
              <a:solidFill>
                <a:srgbClr val="FF0000"/>
              </a:solidFill>
              <a:latin typeface="Segoe UI Light" pitchFamily="34" charset="0"/>
            </a:endParaRPr>
          </a:p>
        </p:txBody>
      </p:sp>
      <p:sp>
        <p:nvSpPr>
          <p:cNvPr id="25" name="CaixaDeTexto 24"/>
          <p:cNvSpPr txBox="1"/>
          <p:nvPr/>
        </p:nvSpPr>
        <p:spPr>
          <a:xfrm>
            <a:off x="785300" y="4760732"/>
            <a:ext cx="995876" cy="215444"/>
          </a:xfrm>
          <a:prstGeom prst="rect">
            <a:avLst/>
          </a:prstGeom>
          <a:noFill/>
        </p:spPr>
        <p:txBody>
          <a:bodyPr wrap="square" lIns="0" tIns="0" rIns="0" bIns="0" rtlCol="0">
            <a:spAutoFit/>
          </a:bodyPr>
          <a:lstStyle/>
          <a:p>
            <a:r>
              <a:rPr lang="pt-PT" sz="1400" b="1" dirty="0" smtClean="0">
                <a:solidFill>
                  <a:srgbClr val="FF0000"/>
                </a:solidFill>
                <a:latin typeface="Segoe UI Light" pitchFamily="34" charset="0"/>
              </a:rPr>
              <a:t>m@123_bd</a:t>
            </a:r>
          </a:p>
        </p:txBody>
      </p:sp>
      <p:sp>
        <p:nvSpPr>
          <p:cNvPr id="14" name="Seta para a direita 13"/>
          <p:cNvSpPr/>
          <p:nvPr/>
        </p:nvSpPr>
        <p:spPr bwMode="auto">
          <a:xfrm rot="20730686">
            <a:off x="2689430" y="3878101"/>
            <a:ext cx="4201319" cy="174481"/>
          </a:xfrm>
          <a:prstGeom prst="rightArrow">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15" name="Picture 2" descr="C:\Users\i-amarto\Pictures\Logos internet segura\logointernet_segur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26471" y="6097383"/>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15015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ixaDeTexto 13"/>
          <p:cNvSpPr txBox="1"/>
          <p:nvPr/>
        </p:nvSpPr>
        <p:spPr>
          <a:xfrm>
            <a:off x="759654" y="323978"/>
            <a:ext cx="10716757" cy="707886"/>
          </a:xfrm>
          <a:prstGeom prst="rect">
            <a:avLst/>
          </a:prstGeom>
          <a:noFill/>
        </p:spPr>
        <p:txBody>
          <a:bodyPr wrap="square" rtlCol="0">
            <a:spAutoFit/>
          </a:bodyPr>
          <a:lstStyle/>
          <a:p>
            <a:pPr algn="ctr"/>
            <a:r>
              <a:rPr lang="pt-PT" sz="4000" spc="-100" dirty="0" smtClean="0">
                <a:gradFill>
                  <a:gsLst>
                    <a:gs pos="0">
                      <a:srgbClr val="FBFBFB"/>
                    </a:gs>
                    <a:gs pos="100000">
                      <a:srgbClr val="FBFBFB"/>
                    </a:gs>
                  </a:gsLst>
                  <a:lin ang="5400000" scaled="0"/>
                </a:gradFill>
                <a:latin typeface="Segoe UI Light" pitchFamily="34" charset="0"/>
              </a:rPr>
              <a:t>CENTRO INTERNET SEGURA </a:t>
            </a:r>
            <a:endParaRPr lang="pt-PT" sz="4000" spc="-100" dirty="0">
              <a:gradFill>
                <a:gsLst>
                  <a:gs pos="0">
                    <a:srgbClr val="FBFBFB"/>
                  </a:gs>
                  <a:gs pos="100000">
                    <a:srgbClr val="FBFBFB"/>
                  </a:gs>
                </a:gsLst>
                <a:lin ang="5400000" scaled="0"/>
              </a:gradFill>
              <a:latin typeface="Segoe UI Light" pitchFamily="34" charset="0"/>
            </a:endParaRPr>
          </a:p>
        </p:txBody>
      </p:sp>
      <p:cxnSp>
        <p:nvCxnSpPr>
          <p:cNvPr id="17" name="Conexão recta 16"/>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aixaDeTexto 8"/>
          <p:cNvSpPr txBox="1"/>
          <p:nvPr/>
        </p:nvSpPr>
        <p:spPr>
          <a:xfrm>
            <a:off x="2684206" y="1621274"/>
            <a:ext cx="7477432" cy="1477328"/>
          </a:xfrm>
          <a:prstGeom prst="rect">
            <a:avLst/>
          </a:prstGeom>
          <a:noFill/>
        </p:spPr>
        <p:txBody>
          <a:bodyPr wrap="square" lIns="0" tIns="0" rIns="0" bIns="0" rtlCol="0">
            <a:spAutoFit/>
          </a:bodyPr>
          <a:lstStyle/>
          <a:p>
            <a:r>
              <a:rPr lang="pt-PT" sz="2400" b="1" u="sng" dirty="0">
                <a:solidFill>
                  <a:srgbClr val="00AEEF">
                    <a:lumMod val="50000"/>
                  </a:srgbClr>
                </a:solidFill>
                <a:hlinkClick r:id="rId2"/>
              </a:rPr>
              <a:t>https://</a:t>
            </a:r>
            <a:r>
              <a:rPr lang="pt-PT" sz="2400" b="1" u="sng" dirty="0" smtClean="0">
                <a:solidFill>
                  <a:srgbClr val="00AEEF">
                    <a:lumMod val="50000"/>
                  </a:srgbClr>
                </a:solidFill>
                <a:hlinkClick r:id="rId2"/>
              </a:rPr>
              <a:t>www.internetsegura.pt</a:t>
            </a:r>
            <a:endParaRPr lang="pt-PT" sz="2400" b="1" u="sng" dirty="0" smtClean="0">
              <a:solidFill>
                <a:srgbClr val="00AEEF">
                  <a:lumMod val="50000"/>
                </a:srgbClr>
              </a:solidFill>
            </a:endParaRPr>
          </a:p>
          <a:p>
            <a:endParaRPr lang="pt-PT" sz="2400" b="1" u="sng" dirty="0">
              <a:solidFill>
                <a:srgbClr val="00AEEF">
                  <a:lumMod val="50000"/>
                </a:srgbClr>
              </a:solidFill>
            </a:endParaRPr>
          </a:p>
          <a:p>
            <a:endParaRPr lang="pt-PT" sz="2400" b="1" dirty="0">
              <a:solidFill>
                <a:srgbClr val="00AEEF">
                  <a:lumMod val="50000"/>
                </a:srgbClr>
              </a:solidFill>
            </a:endParaRPr>
          </a:p>
          <a:p>
            <a:r>
              <a:rPr lang="pt-PT" sz="2400" b="1" u="sng" dirty="0" smtClean="0">
                <a:solidFill>
                  <a:srgbClr val="00AEEF">
                    <a:lumMod val="50000"/>
                  </a:srgbClr>
                </a:solidFill>
                <a:hlinkClick r:id="rId3"/>
              </a:rPr>
              <a:t>https</a:t>
            </a:r>
            <a:r>
              <a:rPr lang="pt-PT" sz="2400" b="1" u="sng" dirty="0">
                <a:solidFill>
                  <a:srgbClr val="00AEEF">
                    <a:lumMod val="50000"/>
                  </a:srgbClr>
                </a:solidFill>
                <a:hlinkClick r:id="rId3"/>
              </a:rPr>
              <a:t>://</a:t>
            </a:r>
            <a:r>
              <a:rPr lang="pt-PT" sz="2400" b="1" u="sng" dirty="0" smtClean="0">
                <a:solidFill>
                  <a:srgbClr val="00AEEF">
                    <a:lumMod val="50000"/>
                  </a:srgbClr>
                </a:solidFill>
                <a:hlinkClick r:id="rId3"/>
              </a:rPr>
              <a:t>www.facebook.com/internetsegura.pt</a:t>
            </a:r>
            <a:endParaRPr lang="pt-PT" sz="2400" b="1" dirty="0">
              <a:solidFill>
                <a:srgbClr val="00AEEF">
                  <a:lumMod val="50000"/>
                </a:srgbClr>
              </a:solidFill>
            </a:endParaRPr>
          </a:p>
        </p:txBody>
      </p:sp>
      <p:pic>
        <p:nvPicPr>
          <p:cNvPr id="10" name="Image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9642" y="2214725"/>
            <a:ext cx="1098311" cy="1098311"/>
          </a:xfrm>
          <a:prstGeom prst="rect">
            <a:avLst/>
          </a:prstGeom>
        </p:spPr>
      </p:pic>
      <p:pic>
        <p:nvPicPr>
          <p:cNvPr id="16" name="Imagem 15"/>
          <p:cNvPicPr/>
          <p:nvPr/>
        </p:nvPicPr>
        <p:blipFill>
          <a:blip r:embed="rId5" cstate="print">
            <a:extLst>
              <a:ext uri="{28A0092B-C50C-407E-A947-70E740481C1C}">
                <a14:useLocalDpi xmlns:a14="http://schemas.microsoft.com/office/drawing/2010/main" val="0"/>
              </a:ext>
            </a:extLst>
          </a:blip>
          <a:stretch>
            <a:fillRect/>
          </a:stretch>
        </p:blipFill>
        <p:spPr>
          <a:xfrm>
            <a:off x="1279642" y="1444297"/>
            <a:ext cx="1098311" cy="635236"/>
          </a:xfrm>
          <a:prstGeom prst="rect">
            <a:avLst/>
          </a:prstGeom>
        </p:spPr>
      </p:pic>
      <p:sp>
        <p:nvSpPr>
          <p:cNvPr id="18" name="CaixaDeTexto 17"/>
          <p:cNvSpPr txBox="1"/>
          <p:nvPr/>
        </p:nvSpPr>
        <p:spPr>
          <a:xfrm>
            <a:off x="712412" y="3632533"/>
            <a:ext cx="10716757" cy="707886"/>
          </a:xfrm>
          <a:prstGeom prst="rect">
            <a:avLst/>
          </a:prstGeom>
          <a:noFill/>
        </p:spPr>
        <p:txBody>
          <a:bodyPr wrap="square" rtlCol="0">
            <a:spAutoFit/>
          </a:bodyPr>
          <a:lstStyle/>
          <a:p>
            <a:pPr algn="ctr"/>
            <a:r>
              <a:rPr lang="pt-PT" sz="4000" spc="-100" dirty="0" smtClean="0">
                <a:gradFill>
                  <a:gsLst>
                    <a:gs pos="0">
                      <a:srgbClr val="FBFBFB"/>
                    </a:gs>
                    <a:gs pos="100000">
                      <a:srgbClr val="FBFBFB"/>
                    </a:gs>
                  </a:gsLst>
                  <a:lin ang="5400000" scaled="0"/>
                </a:gradFill>
                <a:latin typeface="Segoe UI Light" pitchFamily="34" charset="0"/>
              </a:rPr>
              <a:t>PARCEIROS</a:t>
            </a:r>
            <a:endParaRPr lang="pt-PT" sz="4000" spc="-100" dirty="0">
              <a:gradFill>
                <a:gsLst>
                  <a:gs pos="0">
                    <a:srgbClr val="FBFBFB"/>
                  </a:gs>
                  <a:gs pos="100000">
                    <a:srgbClr val="FBFBFB"/>
                  </a:gs>
                </a:gsLst>
                <a:lin ang="5400000" scaled="0"/>
              </a:gradFill>
              <a:latin typeface="Segoe UI Light" pitchFamily="34" charset="0"/>
            </a:endParaRPr>
          </a:p>
        </p:txBody>
      </p:sp>
      <p:pic>
        <p:nvPicPr>
          <p:cNvPr id="11" name="Imagem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5577" y="5684729"/>
            <a:ext cx="4109045" cy="504000"/>
          </a:xfrm>
          <a:prstGeom prst="rect">
            <a:avLst/>
          </a:prstGeom>
        </p:spPr>
      </p:pic>
      <p:pic>
        <p:nvPicPr>
          <p:cNvPr id="12" name="Imagem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3335" y="4605662"/>
            <a:ext cx="1809750" cy="790575"/>
          </a:xfrm>
          <a:prstGeom prst="rect">
            <a:avLst/>
          </a:prstGeom>
        </p:spPr>
      </p:pic>
      <p:pic>
        <p:nvPicPr>
          <p:cNvPr id="13" name="Imagem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91247" y="4590471"/>
            <a:ext cx="1905000" cy="805783"/>
          </a:xfrm>
          <a:prstGeom prst="rect">
            <a:avLst/>
          </a:prstGeom>
        </p:spPr>
      </p:pic>
      <p:pic>
        <p:nvPicPr>
          <p:cNvPr id="19" name="Imagem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38792" y="4568254"/>
            <a:ext cx="828000" cy="828000"/>
          </a:xfrm>
          <a:prstGeom prst="rect">
            <a:avLst/>
          </a:prstGeom>
        </p:spPr>
      </p:pic>
      <p:pic>
        <p:nvPicPr>
          <p:cNvPr id="20" name="Imagem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03537" y="4568254"/>
            <a:ext cx="2199273" cy="806400"/>
          </a:xfrm>
          <a:prstGeom prst="rect">
            <a:avLst/>
          </a:prstGeom>
        </p:spPr>
      </p:pic>
    </p:spTree>
    <p:extLst>
      <p:ext uri="{BB962C8B-B14F-4D97-AF65-F5344CB8AC3E}">
        <p14:creationId xmlns:p14="http://schemas.microsoft.com/office/powerpoint/2010/main" val="285558222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Conexão recta 18"/>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CaixaDeTexto 19"/>
          <p:cNvSpPr txBox="1"/>
          <p:nvPr/>
        </p:nvSpPr>
        <p:spPr>
          <a:xfrm>
            <a:off x="744415" y="338046"/>
            <a:ext cx="10353822" cy="923330"/>
          </a:xfrm>
          <a:prstGeom prst="rect">
            <a:avLst/>
          </a:prstGeom>
          <a:noFill/>
        </p:spPr>
        <p:txBody>
          <a:bodyPr wrap="square" rtlCol="0">
            <a:spAutoFit/>
          </a:bodyPr>
          <a:lstStyle/>
          <a:p>
            <a:pPr lvl="0"/>
            <a:r>
              <a:rPr lang="pt-PT" sz="5400" spc="-100" dirty="0" smtClean="0">
                <a:gradFill>
                  <a:gsLst>
                    <a:gs pos="0">
                      <a:srgbClr val="FBFBFB"/>
                    </a:gs>
                    <a:gs pos="100000">
                      <a:srgbClr val="FBFBFB"/>
                    </a:gs>
                  </a:gsLst>
                  <a:lin ang="5400000" scaled="0"/>
                </a:gradFill>
                <a:latin typeface="Segoe UI Light" pitchFamily="34" charset="0"/>
              </a:rPr>
              <a:t>Sabias que…</a:t>
            </a:r>
            <a:endParaRPr lang="pt-PT" sz="5400" spc="-100" dirty="0">
              <a:gradFill>
                <a:gsLst>
                  <a:gs pos="0">
                    <a:srgbClr val="FBFBFB"/>
                  </a:gs>
                  <a:gs pos="100000">
                    <a:srgbClr val="FBFBFB"/>
                  </a:gs>
                </a:gsLst>
                <a:lin ang="5400000" scaled="0"/>
              </a:gradFill>
              <a:latin typeface="Segoe UI Light" pitchFamily="34" charset="0"/>
            </a:endParaRPr>
          </a:p>
        </p:txBody>
      </p:sp>
      <p:sp>
        <p:nvSpPr>
          <p:cNvPr id="21"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22" name="Picture 2" descr="\\esfb\Sistema\Profs\Tavares\Ambiente de trabalho\NetSegura2012\logo_dia_segurança_internet.png"/>
          <p:cNvPicPr>
            <a:picLocks noChangeAspect="1" noChangeArrowheads="1"/>
          </p:cNvPicPr>
          <p:nvPr/>
        </p:nvPicPr>
        <p:blipFill>
          <a:blip r:embed="rId3"/>
          <a:srcRect/>
          <a:stretch>
            <a:fillRect/>
          </a:stretch>
        </p:blipFill>
        <p:spPr bwMode="auto">
          <a:xfrm>
            <a:off x="11265878" y="211017"/>
            <a:ext cx="704608" cy="967434"/>
          </a:xfrm>
          <a:prstGeom prst="rect">
            <a:avLst/>
          </a:prstGeom>
          <a:noFill/>
        </p:spPr>
      </p:pic>
      <p:pic>
        <p:nvPicPr>
          <p:cNvPr id="18" name="Imagem 17" descr="Partners-in-Learning_logo_v_CMYK_r.png"/>
          <p:cNvPicPr>
            <a:picLocks noChangeAspect="1"/>
          </p:cNvPicPr>
          <p:nvPr/>
        </p:nvPicPr>
        <p:blipFill>
          <a:blip r:embed="rId4"/>
          <a:stretch>
            <a:fillRect/>
          </a:stretch>
        </p:blipFill>
        <p:spPr>
          <a:xfrm>
            <a:off x="168812" y="5930257"/>
            <a:ext cx="2377440" cy="846089"/>
          </a:xfrm>
          <a:prstGeom prst="rect">
            <a:avLst/>
          </a:prstGeom>
        </p:spPr>
      </p:pic>
      <p:pic>
        <p:nvPicPr>
          <p:cNvPr id="7" name="Picture 4"/>
          <p:cNvPicPr>
            <a:picLocks noChangeAspect="1" noChangeArrowheads="1"/>
          </p:cNvPicPr>
          <p:nvPr/>
        </p:nvPicPr>
        <p:blipFill>
          <a:blip r:embed="rId5">
            <a:duotone>
              <a:prstClr val="black"/>
              <a:schemeClr val="tx2">
                <a:tint val="45000"/>
                <a:satMod val="400000"/>
              </a:schemeClr>
            </a:duotone>
          </a:blip>
          <a:srcRect/>
          <a:stretch>
            <a:fillRect/>
          </a:stretch>
        </p:blipFill>
        <p:spPr bwMode="auto">
          <a:xfrm>
            <a:off x="2055144" y="1495359"/>
            <a:ext cx="8202104" cy="4633400"/>
          </a:xfrm>
          <a:prstGeom prst="rect">
            <a:avLst/>
          </a:prstGeom>
          <a:ln>
            <a:noFill/>
          </a:ln>
          <a:effectLst>
            <a:outerShdw blurRad="292100" dist="139700" dir="2700000" algn="tl" rotWithShape="0">
              <a:srgbClr val="333333">
                <a:alpha val="65000"/>
              </a:srgbClr>
            </a:outerShdw>
          </a:effectLst>
        </p:spPr>
      </p:pic>
      <p:pic>
        <p:nvPicPr>
          <p:cNvPr id="8" name="Picture 2" descr="C:\Users\i-amarto\Pictures\Logos internet segura\logointernet_segur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75274" y="5628716"/>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69918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Conexão recta 16"/>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aixaDeTexto 17"/>
          <p:cNvSpPr txBox="1"/>
          <p:nvPr/>
        </p:nvSpPr>
        <p:spPr>
          <a:xfrm>
            <a:off x="759655" y="323978"/>
            <a:ext cx="10353822" cy="923330"/>
          </a:xfrm>
          <a:prstGeom prst="rect">
            <a:avLst/>
          </a:prstGeom>
          <a:noFill/>
        </p:spPr>
        <p:txBody>
          <a:bodyPr wrap="square" rtlCol="0">
            <a:spAutoFit/>
          </a:bodyPr>
          <a:lstStyle/>
          <a:p>
            <a:pPr lvl="0"/>
            <a:r>
              <a:rPr lang="pt-PT" sz="5400" spc="-100" dirty="0" smtClean="0">
                <a:gradFill>
                  <a:gsLst>
                    <a:gs pos="0">
                      <a:srgbClr val="FBFBFB"/>
                    </a:gs>
                    <a:gs pos="100000">
                      <a:srgbClr val="FBFBFB"/>
                    </a:gs>
                  </a:gsLst>
                  <a:lin ang="5400000" scaled="0"/>
                </a:gradFill>
                <a:latin typeface="Segoe UI Light" pitchFamily="34" charset="0"/>
              </a:rPr>
              <a:t>Sabias que…</a:t>
            </a:r>
            <a:endParaRPr lang="pt-PT" sz="5400" spc="-100" dirty="0">
              <a:gradFill>
                <a:gsLst>
                  <a:gs pos="0">
                    <a:srgbClr val="FBFBFB"/>
                  </a:gs>
                  <a:gs pos="100000">
                    <a:srgbClr val="FBFBFB"/>
                  </a:gs>
                </a:gsLst>
                <a:lin ang="5400000" scaled="0"/>
              </a:gradFill>
              <a:latin typeface="Segoe UI Light" pitchFamily="34" charset="0"/>
            </a:endParaRPr>
          </a:p>
        </p:txBody>
      </p:sp>
      <p:sp>
        <p:nvSpPr>
          <p:cNvPr id="20"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21" name="Picture 2" descr="\\esfb\Sistema\Profs\Tavares\Ambiente de trabalho\NetSegura2012\logo_dia_segurança_internet.png"/>
          <p:cNvPicPr>
            <a:picLocks noChangeAspect="1" noChangeArrowheads="1"/>
          </p:cNvPicPr>
          <p:nvPr/>
        </p:nvPicPr>
        <p:blipFill>
          <a:blip r:embed="rId3"/>
          <a:srcRect/>
          <a:stretch>
            <a:fillRect/>
          </a:stretch>
        </p:blipFill>
        <p:spPr bwMode="auto">
          <a:xfrm>
            <a:off x="11265878" y="211017"/>
            <a:ext cx="704608" cy="967434"/>
          </a:xfrm>
          <a:prstGeom prst="rect">
            <a:avLst/>
          </a:prstGeom>
          <a:noFill/>
        </p:spPr>
      </p:pic>
      <p:pic>
        <p:nvPicPr>
          <p:cNvPr id="16" name="Imagem 15" descr="Partners-in-Learning_logo_v_CMYK_r.png"/>
          <p:cNvPicPr>
            <a:picLocks noChangeAspect="1"/>
          </p:cNvPicPr>
          <p:nvPr/>
        </p:nvPicPr>
        <p:blipFill>
          <a:blip r:embed="rId4"/>
          <a:stretch>
            <a:fillRect/>
          </a:stretch>
        </p:blipFill>
        <p:spPr>
          <a:xfrm>
            <a:off x="168812" y="5930257"/>
            <a:ext cx="2377440" cy="846089"/>
          </a:xfrm>
          <a:prstGeom prst="rect">
            <a:avLst/>
          </a:prstGeom>
        </p:spPr>
      </p:pic>
      <p:graphicFrame>
        <p:nvGraphicFramePr>
          <p:cNvPr id="13" name="Diagrama 12"/>
          <p:cNvGraphicFramePr/>
          <p:nvPr>
            <p:extLst>
              <p:ext uri="{D42A27DB-BD31-4B8C-83A1-F6EECF244321}">
                <p14:modId xmlns:p14="http://schemas.microsoft.com/office/powerpoint/2010/main" val="3645108296"/>
              </p:ext>
            </p:extLst>
          </p:nvPr>
        </p:nvGraphicFramePr>
        <p:xfrm>
          <a:off x="4411256" y="2110154"/>
          <a:ext cx="7405606" cy="30222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122" name="Picture 2" descr="C:\Users\Tavares\AppData\Local\Microsoft\Windows\Temporary Internet Files\Content.IE5\55DNJENP\MC900432681.PNG"/>
          <p:cNvPicPr>
            <a:picLocks noChangeAspect="1" noChangeArrowheads="1"/>
          </p:cNvPicPr>
          <p:nvPr/>
        </p:nvPicPr>
        <p:blipFill>
          <a:blip r:embed="rId10"/>
          <a:srcRect/>
          <a:stretch>
            <a:fillRect/>
          </a:stretch>
        </p:blipFill>
        <p:spPr bwMode="auto">
          <a:xfrm>
            <a:off x="1198278" y="2004412"/>
            <a:ext cx="3260764" cy="3260764"/>
          </a:xfrm>
          <a:prstGeom prst="rect">
            <a:avLst/>
          </a:prstGeom>
          <a:noFill/>
        </p:spPr>
      </p:pic>
    </p:spTree>
    <p:extLst>
      <p:ext uri="{BB962C8B-B14F-4D97-AF65-F5344CB8AC3E}">
        <p14:creationId xmlns:p14="http://schemas.microsoft.com/office/powerpoint/2010/main" val="269361245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1324209124"/>
              </p:ext>
            </p:extLst>
          </p:nvPr>
        </p:nvGraphicFramePr>
        <p:xfrm>
          <a:off x="6319570" y="1608960"/>
          <a:ext cx="5286704" cy="44731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7" name="Conexão recta 16"/>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aixaDeTexto 17"/>
          <p:cNvSpPr txBox="1"/>
          <p:nvPr/>
        </p:nvSpPr>
        <p:spPr>
          <a:xfrm>
            <a:off x="759655" y="323978"/>
            <a:ext cx="10353822" cy="923330"/>
          </a:xfrm>
          <a:prstGeom prst="rect">
            <a:avLst/>
          </a:prstGeom>
          <a:noFill/>
        </p:spPr>
        <p:txBody>
          <a:bodyPr wrap="square" rtlCol="0">
            <a:spAutoFit/>
          </a:bodyPr>
          <a:lstStyle/>
          <a:p>
            <a:pPr lvl="0"/>
            <a:r>
              <a:rPr lang="pt-PT" sz="5400" spc="-100" dirty="0" smtClean="0">
                <a:gradFill>
                  <a:gsLst>
                    <a:gs pos="0">
                      <a:srgbClr val="FBFBFB"/>
                    </a:gs>
                    <a:gs pos="100000">
                      <a:srgbClr val="FBFBFB"/>
                    </a:gs>
                  </a:gsLst>
                  <a:lin ang="5400000" scaled="0"/>
                </a:gradFill>
                <a:latin typeface="Segoe UI Light" pitchFamily="34" charset="0"/>
              </a:rPr>
              <a:t>O email pode ser perigoso!</a:t>
            </a:r>
            <a:endParaRPr lang="pt-PT" sz="5400" spc="-100" dirty="0">
              <a:gradFill>
                <a:gsLst>
                  <a:gs pos="0">
                    <a:srgbClr val="FBFBFB"/>
                  </a:gs>
                  <a:gs pos="100000">
                    <a:srgbClr val="FBFBFB"/>
                  </a:gs>
                </a:gsLst>
                <a:lin ang="5400000" scaled="0"/>
              </a:gradFill>
              <a:latin typeface="Segoe UI Light" pitchFamily="34" charset="0"/>
            </a:endParaRPr>
          </a:p>
        </p:txBody>
      </p:sp>
      <p:sp>
        <p:nvSpPr>
          <p:cNvPr id="20"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21" name="Picture 2" descr="\\esfb\Sistema\Profs\Tavares\Ambiente de trabalho\NetSegura2012\logo_dia_segurança_internet.png"/>
          <p:cNvPicPr>
            <a:picLocks noChangeAspect="1" noChangeArrowheads="1"/>
          </p:cNvPicPr>
          <p:nvPr/>
        </p:nvPicPr>
        <p:blipFill>
          <a:blip r:embed="rId8"/>
          <a:srcRect/>
          <a:stretch>
            <a:fillRect/>
          </a:stretch>
        </p:blipFill>
        <p:spPr bwMode="auto">
          <a:xfrm>
            <a:off x="11265878" y="211017"/>
            <a:ext cx="704608" cy="967434"/>
          </a:xfrm>
          <a:prstGeom prst="rect">
            <a:avLst/>
          </a:prstGeom>
          <a:noFill/>
        </p:spPr>
      </p:pic>
      <p:pic>
        <p:nvPicPr>
          <p:cNvPr id="16" name="Imagem 15" descr="Partners-in-Learning_logo_v_CMYK_r.png"/>
          <p:cNvPicPr>
            <a:picLocks noChangeAspect="1"/>
          </p:cNvPicPr>
          <p:nvPr/>
        </p:nvPicPr>
        <p:blipFill>
          <a:blip r:embed="rId9"/>
          <a:stretch>
            <a:fillRect/>
          </a:stretch>
        </p:blipFill>
        <p:spPr>
          <a:xfrm>
            <a:off x="168812" y="5930257"/>
            <a:ext cx="2377440" cy="846089"/>
          </a:xfrm>
          <a:prstGeom prst="rect">
            <a:avLst/>
          </a:prstGeom>
        </p:spPr>
      </p:pic>
      <p:pic>
        <p:nvPicPr>
          <p:cNvPr id="2051" name="Picture 3" descr="C:\Users\Tavares\AppData\Local\Microsoft\Windows\Temporary Internet Files\Content.IE5\MWRW16M0\MP900390572.JPG"/>
          <p:cNvPicPr>
            <a:picLocks noChangeAspect="1" noChangeArrowheads="1"/>
          </p:cNvPicPr>
          <p:nvPr/>
        </p:nvPicPr>
        <p:blipFill>
          <a:blip r:embed="rId10"/>
          <a:srcRect/>
          <a:stretch>
            <a:fillRect/>
          </a:stretch>
        </p:blipFill>
        <p:spPr bwMode="auto">
          <a:xfrm>
            <a:off x="1083458" y="1856096"/>
            <a:ext cx="5567520" cy="39714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430233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ile:Windows Live Mail logo.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880" y="1746912"/>
            <a:ext cx="3685027" cy="35883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9"/>
          <p:cNvSpPr/>
          <p:nvPr/>
        </p:nvSpPr>
        <p:spPr bwMode="auto">
          <a:xfrm>
            <a:off x="4290648" y="1807592"/>
            <a:ext cx="6865034" cy="3538132"/>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p>
            <a:pPr marL="342900" indent="-342900">
              <a:spcAft>
                <a:spcPts val="1800"/>
              </a:spcAft>
              <a:buFont typeface="Wingdings" pitchFamily="2" charset="2"/>
              <a:buChar char="ü"/>
            </a:pPr>
            <a:r>
              <a:rPr lang="pt-PT" sz="2400" b="1" spc="-100" dirty="0" smtClean="0">
                <a:gradFill>
                  <a:gsLst>
                    <a:gs pos="0">
                      <a:srgbClr val="FBFBFB"/>
                    </a:gs>
                    <a:gs pos="100000">
                      <a:srgbClr val="FBFBFB"/>
                    </a:gs>
                  </a:gsLst>
                  <a:lin ang="5400000" scaled="0"/>
                </a:gradFill>
                <a:latin typeface="Segoe UI Light" pitchFamily="34" charset="0"/>
              </a:rPr>
              <a:t>Não dês o teu email a desconhecidos.</a:t>
            </a:r>
          </a:p>
          <a:p>
            <a:pPr marL="342900" indent="-342900">
              <a:spcAft>
                <a:spcPts val="1800"/>
              </a:spcAft>
              <a:buFont typeface="Wingdings" pitchFamily="2" charset="2"/>
              <a:buChar char="ü"/>
            </a:pPr>
            <a:r>
              <a:rPr lang="pt-PT" sz="2400" b="1" spc="-100" dirty="0" smtClean="0">
                <a:gradFill>
                  <a:gsLst>
                    <a:gs pos="0">
                      <a:srgbClr val="FBFBFB"/>
                    </a:gs>
                    <a:gs pos="100000">
                      <a:srgbClr val="FBFBFB"/>
                    </a:gs>
                  </a:gsLst>
                  <a:lin ang="5400000" scaled="0"/>
                </a:gradFill>
                <a:latin typeface="Segoe UI Light" pitchFamily="34" charset="0"/>
              </a:rPr>
              <a:t>Não cliques em links de emails cuja origem não conheces.</a:t>
            </a:r>
          </a:p>
          <a:p>
            <a:pPr marL="342900" indent="-342900">
              <a:spcAft>
                <a:spcPts val="1800"/>
              </a:spcAft>
              <a:buFont typeface="Wingdings" pitchFamily="2" charset="2"/>
              <a:buChar char="ü"/>
            </a:pPr>
            <a:r>
              <a:rPr lang="pt-PT" sz="2400" b="1" spc="-100" dirty="0" smtClean="0">
                <a:gradFill>
                  <a:gsLst>
                    <a:gs pos="0">
                      <a:srgbClr val="FBFBFB"/>
                    </a:gs>
                    <a:gs pos="100000">
                      <a:srgbClr val="FBFBFB"/>
                    </a:gs>
                  </a:gsLst>
                  <a:lin ang="5400000" scaled="0"/>
                </a:gradFill>
                <a:latin typeface="Segoe UI Light" pitchFamily="34" charset="0"/>
              </a:rPr>
              <a:t>Não aceites emails que te mereçam desconfiança mesmo que venham de amigos.</a:t>
            </a:r>
          </a:p>
          <a:p>
            <a:pPr marL="342900" indent="-342900">
              <a:spcAft>
                <a:spcPts val="1800"/>
              </a:spcAft>
              <a:buFont typeface="Wingdings" pitchFamily="2" charset="2"/>
              <a:buChar char="ü"/>
            </a:pPr>
            <a:r>
              <a:rPr lang="pt-PT" sz="2400" b="1" spc="-100" dirty="0" smtClean="0">
                <a:gradFill>
                  <a:gsLst>
                    <a:gs pos="0">
                      <a:srgbClr val="FBFBFB"/>
                    </a:gs>
                    <a:gs pos="100000">
                      <a:srgbClr val="FBFBFB"/>
                    </a:gs>
                  </a:gsLst>
                  <a:lin ang="5400000" scaled="0"/>
                </a:gradFill>
                <a:latin typeface="Segoe UI Light" pitchFamily="34" charset="0"/>
              </a:rPr>
              <a:t>Não acredites em tudo o que vem num email.</a:t>
            </a:r>
            <a:endParaRPr lang="pt-PT" sz="2400" b="1" spc="-100" dirty="0">
              <a:gradFill>
                <a:gsLst>
                  <a:gs pos="0">
                    <a:srgbClr val="FBFBFB"/>
                  </a:gs>
                  <a:gs pos="100000">
                    <a:srgbClr val="FBFBFB"/>
                  </a:gs>
                </a:gsLst>
                <a:lin ang="5400000" scaled="0"/>
              </a:gradFill>
              <a:latin typeface="Segoe UI Light" pitchFamily="34" charset="0"/>
            </a:endParaRPr>
          </a:p>
        </p:txBody>
      </p:sp>
      <p:cxnSp>
        <p:nvCxnSpPr>
          <p:cNvPr id="18" name="Conexão recta 17"/>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CaixaDeTexto 18"/>
          <p:cNvSpPr txBox="1"/>
          <p:nvPr/>
        </p:nvSpPr>
        <p:spPr>
          <a:xfrm>
            <a:off x="759655" y="323978"/>
            <a:ext cx="10353822" cy="923330"/>
          </a:xfrm>
          <a:prstGeom prst="rect">
            <a:avLst/>
          </a:prstGeom>
          <a:noFill/>
        </p:spPr>
        <p:txBody>
          <a:bodyPr wrap="square" rtlCol="0">
            <a:spAutoFit/>
          </a:bodyPr>
          <a:lstStyle/>
          <a:p>
            <a:pPr lvl="0"/>
            <a:r>
              <a:rPr lang="pt-PT" sz="5400" spc="-100" dirty="0" smtClean="0">
                <a:gradFill>
                  <a:gsLst>
                    <a:gs pos="0">
                      <a:srgbClr val="FBFBFB"/>
                    </a:gs>
                    <a:gs pos="100000">
                      <a:srgbClr val="FBFBFB"/>
                    </a:gs>
                  </a:gsLst>
                  <a:lin ang="5400000" scaled="0"/>
                </a:gradFill>
                <a:latin typeface="Segoe UI Light" pitchFamily="34" charset="0"/>
              </a:rPr>
              <a:t>Por isso…</a:t>
            </a:r>
            <a:endParaRPr lang="pt-PT" sz="5400" spc="-100" dirty="0">
              <a:gradFill>
                <a:gsLst>
                  <a:gs pos="0">
                    <a:srgbClr val="FBFBFB"/>
                  </a:gs>
                  <a:gs pos="100000">
                    <a:srgbClr val="FBFBFB"/>
                  </a:gs>
                </a:gsLst>
                <a:lin ang="5400000" scaled="0"/>
              </a:gradFill>
              <a:latin typeface="Segoe UI Light" pitchFamily="34" charset="0"/>
            </a:endParaRPr>
          </a:p>
        </p:txBody>
      </p:sp>
      <p:sp>
        <p:nvSpPr>
          <p:cNvPr id="21"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22" name="Picture 2" descr="\\esfb\Sistema\Profs\Tavares\Ambiente de trabalho\NetSegura2012\logo_dia_segurança_internet.png"/>
          <p:cNvPicPr>
            <a:picLocks noChangeAspect="1" noChangeArrowheads="1"/>
          </p:cNvPicPr>
          <p:nvPr/>
        </p:nvPicPr>
        <p:blipFill>
          <a:blip r:embed="rId5"/>
          <a:srcRect/>
          <a:stretch>
            <a:fillRect/>
          </a:stretch>
        </p:blipFill>
        <p:spPr bwMode="auto">
          <a:xfrm>
            <a:off x="11265878" y="211017"/>
            <a:ext cx="704608" cy="967434"/>
          </a:xfrm>
          <a:prstGeom prst="rect">
            <a:avLst/>
          </a:prstGeom>
          <a:noFill/>
        </p:spPr>
      </p:pic>
      <p:pic>
        <p:nvPicPr>
          <p:cNvPr id="15" name="Imagem 14" descr="Partners-in-Learning_logo_v_CMYK_r.png"/>
          <p:cNvPicPr>
            <a:picLocks noChangeAspect="1"/>
          </p:cNvPicPr>
          <p:nvPr/>
        </p:nvPicPr>
        <p:blipFill>
          <a:blip r:embed="rId6"/>
          <a:stretch>
            <a:fillRect/>
          </a:stretch>
        </p:blipFill>
        <p:spPr>
          <a:xfrm>
            <a:off x="168812" y="5930257"/>
            <a:ext cx="2377440" cy="846089"/>
          </a:xfrm>
          <a:prstGeom prst="rect">
            <a:avLst/>
          </a:prstGeom>
        </p:spPr>
      </p:pic>
    </p:spTree>
    <p:extLst>
      <p:ext uri="{BB962C8B-B14F-4D97-AF65-F5344CB8AC3E}">
        <p14:creationId xmlns:p14="http://schemas.microsoft.com/office/powerpoint/2010/main" val="207811186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descr="Imagem45.jpg"/>
          <p:cNvPicPr>
            <a:picLocks noChangeAspect="1"/>
          </p:cNvPicPr>
          <p:nvPr/>
        </p:nvPicPr>
        <p:blipFill>
          <a:blip r:embed="rId3"/>
          <a:stretch>
            <a:fillRect/>
          </a:stretch>
        </p:blipFill>
        <p:spPr>
          <a:xfrm>
            <a:off x="7590754" y="1870219"/>
            <a:ext cx="3612120" cy="3600000"/>
          </a:xfrm>
          <a:prstGeom prst="rect">
            <a:avLst/>
          </a:prstGeom>
          <a:ln>
            <a:noFill/>
          </a:ln>
          <a:effectLst>
            <a:outerShdw blurRad="292100" dist="139700" dir="2700000" algn="tl" rotWithShape="0">
              <a:srgbClr val="333333">
                <a:alpha val="65000"/>
              </a:srgbClr>
            </a:outerShdw>
          </a:effectLst>
        </p:spPr>
      </p:pic>
      <p:cxnSp>
        <p:nvCxnSpPr>
          <p:cNvPr id="19" name="Conexão recta 18"/>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CaixaDeTexto 19"/>
          <p:cNvSpPr txBox="1"/>
          <p:nvPr/>
        </p:nvSpPr>
        <p:spPr>
          <a:xfrm>
            <a:off x="759655" y="338046"/>
            <a:ext cx="10353822" cy="923330"/>
          </a:xfrm>
          <a:prstGeom prst="rect">
            <a:avLst/>
          </a:prstGeom>
          <a:noFill/>
        </p:spPr>
        <p:txBody>
          <a:bodyPr wrap="square" rtlCol="0">
            <a:spAutoFit/>
          </a:bodyPr>
          <a:lstStyle/>
          <a:p>
            <a:r>
              <a:rPr lang="pt-PT" sz="5400" spc="-100" dirty="0" smtClean="0">
                <a:gradFill>
                  <a:gsLst>
                    <a:gs pos="0">
                      <a:srgbClr val="FBFBFB"/>
                    </a:gs>
                    <a:gs pos="100000">
                      <a:srgbClr val="FBFBFB"/>
                    </a:gs>
                  </a:gsLst>
                  <a:lin ang="5400000" scaled="0"/>
                </a:gradFill>
                <a:latin typeface="Segoe UI Light" pitchFamily="34" charset="0"/>
              </a:rPr>
              <a:t>As mensagens instantâneas</a:t>
            </a:r>
            <a:endParaRPr lang="pt-PT" sz="5400" spc="-100" dirty="0">
              <a:gradFill>
                <a:gsLst>
                  <a:gs pos="0">
                    <a:srgbClr val="FBFBFB"/>
                  </a:gs>
                  <a:gs pos="100000">
                    <a:srgbClr val="FBFBFB"/>
                  </a:gs>
                </a:gsLst>
                <a:lin ang="5400000" scaled="0"/>
              </a:gradFill>
              <a:latin typeface="Segoe UI Light" pitchFamily="34" charset="0"/>
            </a:endParaRPr>
          </a:p>
        </p:txBody>
      </p:sp>
      <p:sp>
        <p:nvSpPr>
          <p:cNvPr id="21"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22" name="Picture 2" descr="\\esfb\Sistema\Profs\Tavares\Ambiente de trabalho\NetSegura2012\logo_dia_segurança_internet.png"/>
          <p:cNvPicPr>
            <a:picLocks noChangeAspect="1" noChangeArrowheads="1"/>
          </p:cNvPicPr>
          <p:nvPr/>
        </p:nvPicPr>
        <p:blipFill>
          <a:blip r:embed="rId4"/>
          <a:srcRect/>
          <a:stretch>
            <a:fillRect/>
          </a:stretch>
        </p:blipFill>
        <p:spPr bwMode="auto">
          <a:xfrm>
            <a:off x="11265878" y="211017"/>
            <a:ext cx="704608" cy="967434"/>
          </a:xfrm>
          <a:prstGeom prst="rect">
            <a:avLst/>
          </a:prstGeom>
          <a:noFill/>
        </p:spPr>
      </p:pic>
      <p:pic>
        <p:nvPicPr>
          <p:cNvPr id="16" name="Picture 4" descr="Imagem de uma janela de chat do Messenger"/>
          <p:cNvPicPr>
            <a:picLocks noChangeAspect="1" noChangeArrowheads="1"/>
          </p:cNvPicPr>
          <p:nvPr/>
        </p:nvPicPr>
        <p:blipFill>
          <a:blip r:embed="rId5"/>
          <a:stretch>
            <a:fillRect/>
          </a:stretch>
        </p:blipFill>
        <p:spPr bwMode="auto">
          <a:xfrm>
            <a:off x="3802719" y="1862368"/>
            <a:ext cx="3767237" cy="3600000"/>
          </a:xfrm>
          <a:prstGeom prst="rect">
            <a:avLst/>
          </a:prstGeom>
          <a:noFill/>
          <a:ln>
            <a:noFill/>
          </a:ln>
        </p:spPr>
      </p:pic>
      <p:sp>
        <p:nvSpPr>
          <p:cNvPr id="24" name="Rectangle 24"/>
          <p:cNvSpPr/>
          <p:nvPr/>
        </p:nvSpPr>
        <p:spPr bwMode="auto">
          <a:xfrm>
            <a:off x="3826414" y="4367200"/>
            <a:ext cx="7413673" cy="1097281"/>
          </a:xfrm>
          <a:prstGeom prst="rect">
            <a:avLst/>
          </a:prstGeom>
          <a:gradFill>
            <a:gsLst>
              <a:gs pos="100000">
                <a:srgbClr val="000000">
                  <a:alpha val="84000"/>
                </a:srgbClr>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r>
              <a:rPr lang="pt-PT" sz="2800" b="1" spc="-100" dirty="0" smtClean="0">
                <a:gradFill>
                  <a:gsLst>
                    <a:gs pos="0">
                      <a:srgbClr val="FBFBFB"/>
                    </a:gs>
                    <a:gs pos="100000">
                      <a:srgbClr val="FBFBFB"/>
                    </a:gs>
                  </a:gsLst>
                  <a:lin ang="5400000" scaled="0"/>
                </a:gradFill>
                <a:latin typeface="Segoe UI Light" pitchFamily="34" charset="0"/>
              </a:rPr>
              <a:t>Comunica com amigos e família num IM!</a:t>
            </a:r>
            <a:endParaRPr lang="pt-PT" sz="2800" b="1"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25" name="Imagem 24" descr="Partners-in-Learning_logo_v_CMYK_r.png"/>
          <p:cNvPicPr>
            <a:picLocks noChangeAspect="1"/>
          </p:cNvPicPr>
          <p:nvPr/>
        </p:nvPicPr>
        <p:blipFill>
          <a:blip r:embed="rId6"/>
          <a:stretch>
            <a:fillRect/>
          </a:stretch>
        </p:blipFill>
        <p:spPr>
          <a:xfrm>
            <a:off x="168812" y="5930257"/>
            <a:ext cx="2377440" cy="846089"/>
          </a:xfrm>
          <a:prstGeom prst="rect">
            <a:avLst/>
          </a:prstGeom>
        </p:spPr>
      </p:pic>
      <p:pic>
        <p:nvPicPr>
          <p:cNvPr id="4098" name="Picture 2" descr="C:\Users\Antonio Tavares\Desktop\Segurança na Internet 2013\Filmes Imagens Textos\skype1.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082" y="1558728"/>
            <a:ext cx="3087332" cy="420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795839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Conexão recta 16"/>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aixaDeTexto 17"/>
          <p:cNvSpPr txBox="1"/>
          <p:nvPr/>
        </p:nvSpPr>
        <p:spPr>
          <a:xfrm>
            <a:off x="759655" y="323978"/>
            <a:ext cx="10353822" cy="923330"/>
          </a:xfrm>
          <a:prstGeom prst="rect">
            <a:avLst/>
          </a:prstGeom>
          <a:noFill/>
        </p:spPr>
        <p:txBody>
          <a:bodyPr wrap="square" rtlCol="0">
            <a:spAutoFit/>
          </a:bodyPr>
          <a:lstStyle/>
          <a:p>
            <a:pPr lvl="0"/>
            <a:r>
              <a:rPr lang="pt-PT" sz="5400" spc="-100" dirty="0" smtClean="0">
                <a:gradFill>
                  <a:gsLst>
                    <a:gs pos="0">
                      <a:srgbClr val="FBFBFB"/>
                    </a:gs>
                    <a:gs pos="100000">
                      <a:srgbClr val="FBFBFB"/>
                    </a:gs>
                  </a:gsLst>
                  <a:lin ang="5400000" scaled="0"/>
                </a:gradFill>
                <a:latin typeface="Segoe UI Light" pitchFamily="34" charset="0"/>
              </a:rPr>
              <a:t>Sabias que…</a:t>
            </a:r>
            <a:endParaRPr lang="pt-PT" sz="5400" spc="-100" dirty="0">
              <a:gradFill>
                <a:gsLst>
                  <a:gs pos="0">
                    <a:srgbClr val="FBFBFB"/>
                  </a:gs>
                  <a:gs pos="100000">
                    <a:srgbClr val="FBFBFB"/>
                  </a:gs>
                </a:gsLst>
                <a:lin ang="5400000" scaled="0"/>
              </a:gradFill>
              <a:latin typeface="Segoe UI Light" pitchFamily="34" charset="0"/>
            </a:endParaRPr>
          </a:p>
        </p:txBody>
      </p:sp>
      <p:sp>
        <p:nvSpPr>
          <p:cNvPr id="20"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21" name="Picture 2" descr="\\esfb\Sistema\Profs\Tavares\Ambiente de trabalho\NetSegura2012\logo_dia_segurança_internet.png"/>
          <p:cNvPicPr>
            <a:picLocks noChangeAspect="1" noChangeArrowheads="1"/>
          </p:cNvPicPr>
          <p:nvPr/>
        </p:nvPicPr>
        <p:blipFill>
          <a:blip r:embed="rId3"/>
          <a:srcRect/>
          <a:stretch>
            <a:fillRect/>
          </a:stretch>
        </p:blipFill>
        <p:spPr bwMode="auto">
          <a:xfrm>
            <a:off x="11265878" y="211017"/>
            <a:ext cx="704608" cy="967434"/>
          </a:xfrm>
          <a:prstGeom prst="rect">
            <a:avLst/>
          </a:prstGeom>
          <a:noFill/>
        </p:spPr>
      </p:pic>
      <p:pic>
        <p:nvPicPr>
          <p:cNvPr id="16" name="Imagem 15" descr="Partners-in-Learning_logo_v_CMYK_r.png"/>
          <p:cNvPicPr>
            <a:picLocks noChangeAspect="1"/>
          </p:cNvPicPr>
          <p:nvPr/>
        </p:nvPicPr>
        <p:blipFill>
          <a:blip r:embed="rId4"/>
          <a:stretch>
            <a:fillRect/>
          </a:stretch>
        </p:blipFill>
        <p:spPr>
          <a:xfrm>
            <a:off x="168812" y="5930257"/>
            <a:ext cx="2377440" cy="846089"/>
          </a:xfrm>
          <a:prstGeom prst="rect">
            <a:avLst/>
          </a:prstGeom>
        </p:spPr>
      </p:pic>
      <p:graphicFrame>
        <p:nvGraphicFramePr>
          <p:cNvPr id="15" name="Diagrama 14"/>
          <p:cNvGraphicFramePr/>
          <p:nvPr>
            <p:extLst>
              <p:ext uri="{D42A27DB-BD31-4B8C-83A1-F6EECF244321}">
                <p14:modId xmlns:p14="http://schemas.microsoft.com/office/powerpoint/2010/main" val="3552659989"/>
              </p:ext>
            </p:extLst>
          </p:nvPr>
        </p:nvGraphicFramePr>
        <p:xfrm>
          <a:off x="4411256" y="1817077"/>
          <a:ext cx="7062989" cy="33301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26" name="Picture 2" descr="C:\Users\Antonio Tavares\AppData\Local\Microsoft\Windows\Temporary Internet Files\Content.IE5\DGSIAD5A\MP900408825.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6057" y="1805109"/>
            <a:ext cx="3415817" cy="34158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5268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Conexão recta 18"/>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22" name="Picture 2" descr="\\esfb\Sistema\Profs\Tavares\Ambiente de trabalho\NetSegura2012\logo_dia_segurança_internet.png"/>
          <p:cNvPicPr>
            <a:picLocks noChangeAspect="1" noChangeArrowheads="1"/>
          </p:cNvPicPr>
          <p:nvPr/>
        </p:nvPicPr>
        <p:blipFill>
          <a:blip r:embed="rId5"/>
          <a:srcRect/>
          <a:stretch>
            <a:fillRect/>
          </a:stretch>
        </p:blipFill>
        <p:spPr bwMode="auto">
          <a:xfrm>
            <a:off x="11265878" y="211017"/>
            <a:ext cx="704608" cy="967434"/>
          </a:xfrm>
          <a:prstGeom prst="rect">
            <a:avLst/>
          </a:prstGeom>
          <a:noFill/>
        </p:spPr>
      </p:pic>
      <p:pic>
        <p:nvPicPr>
          <p:cNvPr id="18" name="Imagem 17" descr="Partners-in-Learning_logo_v_CMYK_r.png"/>
          <p:cNvPicPr>
            <a:picLocks noChangeAspect="1"/>
          </p:cNvPicPr>
          <p:nvPr/>
        </p:nvPicPr>
        <p:blipFill>
          <a:blip r:embed="rId6"/>
          <a:stretch>
            <a:fillRect/>
          </a:stretch>
        </p:blipFill>
        <p:spPr>
          <a:xfrm>
            <a:off x="168812" y="5930257"/>
            <a:ext cx="2377440" cy="846089"/>
          </a:xfrm>
          <a:prstGeom prst="rect">
            <a:avLst/>
          </a:prstGeom>
        </p:spPr>
      </p:pic>
      <p:pic>
        <p:nvPicPr>
          <p:cNvPr id="2" name="DesaparecimentoIGO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697228" y="1422926"/>
            <a:ext cx="6794367" cy="5095775"/>
          </a:xfrm>
          <a:prstGeom prst="rect">
            <a:avLst/>
          </a:prstGeom>
        </p:spPr>
      </p:pic>
      <p:sp>
        <p:nvSpPr>
          <p:cNvPr id="9" name="CaixaDeTexto 8"/>
          <p:cNvSpPr txBox="1"/>
          <p:nvPr/>
        </p:nvSpPr>
        <p:spPr>
          <a:xfrm>
            <a:off x="759655" y="338046"/>
            <a:ext cx="10353822" cy="923330"/>
          </a:xfrm>
          <a:prstGeom prst="rect">
            <a:avLst/>
          </a:prstGeom>
          <a:noFill/>
        </p:spPr>
        <p:txBody>
          <a:bodyPr wrap="square" rtlCol="0">
            <a:spAutoFit/>
          </a:bodyPr>
          <a:lstStyle/>
          <a:p>
            <a:r>
              <a:rPr lang="pt-PT" sz="5400" spc="-100" dirty="0" smtClean="0">
                <a:gradFill>
                  <a:gsLst>
                    <a:gs pos="0">
                      <a:srgbClr val="FBFBFB"/>
                    </a:gs>
                    <a:gs pos="100000">
                      <a:srgbClr val="FBFBFB"/>
                    </a:gs>
                  </a:gsLst>
                  <a:lin ang="5400000" scaled="0"/>
                </a:gradFill>
                <a:latin typeface="Segoe UI Light" pitchFamily="34" charset="0"/>
              </a:rPr>
              <a:t>As redes sociais</a:t>
            </a:r>
            <a:endParaRPr lang="pt-PT" sz="5400" spc="-100" dirty="0">
              <a:gradFill>
                <a:gsLst>
                  <a:gs pos="0">
                    <a:srgbClr val="FBFBFB"/>
                  </a:gs>
                  <a:gs pos="100000">
                    <a:srgbClr val="FBFBFB"/>
                  </a:gs>
                </a:gsLst>
                <a:lin ang="5400000" scaled="0"/>
              </a:gradFill>
              <a:latin typeface="Segoe UI Light" pitchFamily="34" charset="0"/>
            </a:endParaRPr>
          </a:p>
        </p:txBody>
      </p:sp>
      <p:pic>
        <p:nvPicPr>
          <p:cNvPr id="8" name="Picture 2" descr="C:\Users\i-amarto\Pictures\Logos internet segura\logointernet_segur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05205" y="5644843"/>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43390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srcRect t="18487" b="14649"/>
          <a:stretch>
            <a:fillRect/>
          </a:stretch>
        </p:blipFill>
        <p:spPr bwMode="auto">
          <a:xfrm>
            <a:off x="5788937" y="1843861"/>
            <a:ext cx="3591213" cy="3600000"/>
          </a:xfrm>
          <a:prstGeom prst="rect">
            <a:avLst/>
          </a:prstGeom>
          <a:noFill/>
          <a:ln w="9525">
            <a:noFill/>
            <a:miter lim="800000"/>
            <a:headEnd/>
            <a:tailEnd/>
          </a:ln>
          <a:effectLst/>
        </p:spPr>
      </p:pic>
      <p:cxnSp>
        <p:nvCxnSpPr>
          <p:cNvPr id="19" name="Conexão recta 18"/>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CaixaDeTexto 19"/>
          <p:cNvSpPr txBox="1"/>
          <p:nvPr/>
        </p:nvSpPr>
        <p:spPr>
          <a:xfrm>
            <a:off x="759655" y="338046"/>
            <a:ext cx="10353822" cy="923330"/>
          </a:xfrm>
          <a:prstGeom prst="rect">
            <a:avLst/>
          </a:prstGeom>
          <a:noFill/>
        </p:spPr>
        <p:txBody>
          <a:bodyPr wrap="square" rtlCol="0">
            <a:spAutoFit/>
          </a:bodyPr>
          <a:lstStyle/>
          <a:p>
            <a:r>
              <a:rPr lang="pt-PT" sz="5400" spc="-100" dirty="0" smtClean="0">
                <a:gradFill>
                  <a:gsLst>
                    <a:gs pos="0">
                      <a:srgbClr val="FBFBFB"/>
                    </a:gs>
                    <a:gs pos="100000">
                      <a:srgbClr val="FBFBFB"/>
                    </a:gs>
                  </a:gsLst>
                  <a:lin ang="5400000" scaled="0"/>
                </a:gradFill>
                <a:latin typeface="Segoe UI Light" pitchFamily="34" charset="0"/>
              </a:rPr>
              <a:t>As redes sociais</a:t>
            </a:r>
            <a:endParaRPr lang="pt-PT" sz="5400" spc="-100" dirty="0">
              <a:gradFill>
                <a:gsLst>
                  <a:gs pos="0">
                    <a:srgbClr val="FBFBFB"/>
                  </a:gs>
                  <a:gs pos="100000">
                    <a:srgbClr val="FBFBFB"/>
                  </a:gs>
                </a:gsLst>
                <a:lin ang="5400000" scaled="0"/>
              </a:gradFill>
              <a:latin typeface="Segoe UI Light" pitchFamily="34" charset="0"/>
            </a:endParaRPr>
          </a:p>
        </p:txBody>
      </p:sp>
      <p:sp>
        <p:nvSpPr>
          <p:cNvPr id="21"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22" name="Picture 2" descr="\\esfb\Sistema\Profs\Tavares\Ambiente de trabalho\NetSegura2012\logo_dia_segurança_internet.png"/>
          <p:cNvPicPr>
            <a:picLocks noChangeAspect="1" noChangeArrowheads="1"/>
          </p:cNvPicPr>
          <p:nvPr/>
        </p:nvPicPr>
        <p:blipFill>
          <a:blip r:embed="rId4"/>
          <a:srcRect/>
          <a:stretch>
            <a:fillRect/>
          </a:stretch>
        </p:blipFill>
        <p:spPr bwMode="auto">
          <a:xfrm>
            <a:off x="11265878" y="211017"/>
            <a:ext cx="704608" cy="967434"/>
          </a:xfrm>
          <a:prstGeom prst="rect">
            <a:avLst/>
          </a:prstGeom>
          <a:noFill/>
        </p:spPr>
      </p:pic>
      <p:pic>
        <p:nvPicPr>
          <p:cNvPr id="24" name="Imagem 23" descr="Imagem68.jpg"/>
          <p:cNvPicPr>
            <a:picLocks noChangeAspect="1"/>
          </p:cNvPicPr>
          <p:nvPr/>
        </p:nvPicPr>
        <p:blipFill>
          <a:blip r:embed="rId5"/>
          <a:stretch>
            <a:fillRect/>
          </a:stretch>
        </p:blipFill>
        <p:spPr>
          <a:xfrm>
            <a:off x="2191919" y="1843861"/>
            <a:ext cx="3601122" cy="3600000"/>
          </a:xfrm>
          <a:prstGeom prst="rect">
            <a:avLst/>
          </a:prstGeom>
        </p:spPr>
      </p:pic>
      <p:sp>
        <p:nvSpPr>
          <p:cNvPr id="27" name="Rectangle 24"/>
          <p:cNvSpPr/>
          <p:nvPr/>
        </p:nvSpPr>
        <p:spPr bwMode="auto">
          <a:xfrm>
            <a:off x="2189897" y="4332848"/>
            <a:ext cx="7200000" cy="1125416"/>
          </a:xfrm>
          <a:prstGeom prst="rect">
            <a:avLst/>
          </a:prstGeom>
          <a:gradFill>
            <a:gsLst>
              <a:gs pos="100000">
                <a:srgbClr val="000000">
                  <a:alpha val="84000"/>
                </a:srgbClr>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r>
              <a:rPr lang="pt-PT" sz="2800" b="1" spc="-100" dirty="0" smtClean="0">
                <a:gradFill>
                  <a:gsLst>
                    <a:gs pos="0">
                      <a:srgbClr val="FBFBFB"/>
                    </a:gs>
                    <a:gs pos="100000">
                      <a:srgbClr val="FBFBFB"/>
                    </a:gs>
                  </a:gsLst>
                  <a:lin ang="5400000" scaled="0"/>
                </a:gradFill>
                <a:latin typeface="Segoe UI Light" pitchFamily="34" charset="0"/>
              </a:rPr>
              <a:t>Usufrui das redes sociais em segurança!</a:t>
            </a:r>
            <a:endParaRPr lang="pt-PT" sz="2800"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16" name="Imagem 15" descr="Partners-in-Learning_logo_v_CMYK_r.png"/>
          <p:cNvPicPr>
            <a:picLocks noChangeAspect="1"/>
          </p:cNvPicPr>
          <p:nvPr/>
        </p:nvPicPr>
        <p:blipFill>
          <a:blip r:embed="rId6"/>
          <a:stretch>
            <a:fillRect/>
          </a:stretch>
        </p:blipFill>
        <p:spPr>
          <a:xfrm>
            <a:off x="168812" y="5930257"/>
            <a:ext cx="2377440" cy="846089"/>
          </a:xfrm>
          <a:prstGeom prst="rect">
            <a:avLst/>
          </a:prstGeom>
        </p:spPr>
      </p:pic>
      <p:pic>
        <p:nvPicPr>
          <p:cNvPr id="10" name="Picture 2" descr="C:\Users\i-amarto\Pictures\Logos internet segura\logointernet_segur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95891" y="5639945"/>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2955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Conexão recta 18"/>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CaixaDeTexto 19"/>
          <p:cNvSpPr txBox="1"/>
          <p:nvPr/>
        </p:nvSpPr>
        <p:spPr>
          <a:xfrm>
            <a:off x="744415" y="338046"/>
            <a:ext cx="10353822" cy="769441"/>
          </a:xfrm>
          <a:prstGeom prst="rect">
            <a:avLst/>
          </a:prstGeom>
          <a:noFill/>
        </p:spPr>
        <p:txBody>
          <a:bodyPr wrap="square" rtlCol="0">
            <a:spAutoFit/>
          </a:bodyPr>
          <a:lstStyle/>
          <a:p>
            <a:pPr lvl="0"/>
            <a:r>
              <a:rPr lang="pt-PT" sz="4400" spc="-100" dirty="0" smtClean="0">
                <a:gradFill>
                  <a:gsLst>
                    <a:gs pos="0">
                      <a:srgbClr val="FBFBFB"/>
                    </a:gs>
                    <a:gs pos="100000">
                      <a:srgbClr val="FBFBFB"/>
                    </a:gs>
                  </a:gsLst>
                  <a:lin ang="5400000" scaled="0"/>
                </a:gradFill>
                <a:latin typeface="Segoe UI Light" pitchFamily="34" charset="0"/>
              </a:rPr>
              <a:t>As redes sociais nas escolas.</a:t>
            </a:r>
            <a:endParaRPr lang="pt-PT" sz="4400" spc="-100" dirty="0">
              <a:gradFill>
                <a:gsLst>
                  <a:gs pos="0">
                    <a:srgbClr val="FBFBFB"/>
                  </a:gs>
                  <a:gs pos="100000">
                    <a:srgbClr val="FBFBFB"/>
                  </a:gs>
                </a:gsLst>
                <a:lin ang="5400000" scaled="0"/>
              </a:gradFill>
              <a:latin typeface="Segoe UI Light" pitchFamily="34" charset="0"/>
            </a:endParaRPr>
          </a:p>
        </p:txBody>
      </p:sp>
      <p:sp>
        <p:nvSpPr>
          <p:cNvPr id="21"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22" name="Picture 2" descr="\\esfb\Sistema\Profs\Tavares\Ambiente de trabalho\NetSegura2012\logo_dia_segurança_internet.png"/>
          <p:cNvPicPr>
            <a:picLocks noChangeAspect="1" noChangeArrowheads="1"/>
          </p:cNvPicPr>
          <p:nvPr/>
        </p:nvPicPr>
        <p:blipFill>
          <a:blip r:embed="rId3"/>
          <a:srcRect/>
          <a:stretch>
            <a:fillRect/>
          </a:stretch>
        </p:blipFill>
        <p:spPr bwMode="auto">
          <a:xfrm>
            <a:off x="11265878" y="211017"/>
            <a:ext cx="704608" cy="967434"/>
          </a:xfrm>
          <a:prstGeom prst="rect">
            <a:avLst/>
          </a:prstGeom>
          <a:noFill/>
        </p:spPr>
      </p:pic>
      <p:pic>
        <p:nvPicPr>
          <p:cNvPr id="18" name="Imagem 17" descr="Partners-in-Learning_logo_v_CMYK_r.png"/>
          <p:cNvPicPr>
            <a:picLocks noChangeAspect="1"/>
          </p:cNvPicPr>
          <p:nvPr/>
        </p:nvPicPr>
        <p:blipFill>
          <a:blip r:embed="rId4"/>
          <a:stretch>
            <a:fillRect/>
          </a:stretch>
        </p:blipFill>
        <p:spPr>
          <a:xfrm>
            <a:off x="168812" y="5930257"/>
            <a:ext cx="2377440" cy="846089"/>
          </a:xfrm>
          <a:prstGeom prst="rect">
            <a:avLst/>
          </a:prstGeom>
        </p:spPr>
      </p:pic>
      <p:pic>
        <p:nvPicPr>
          <p:cNvPr id="5122" name="Picture 2"/>
          <p:cNvPicPr>
            <a:picLocks noChangeAspect="1" noChangeArrowheads="1"/>
          </p:cNvPicPr>
          <p:nvPr/>
        </p:nvPicPr>
        <p:blipFill>
          <a:blip r:embed="rId5"/>
          <a:srcRect/>
          <a:stretch>
            <a:fillRect/>
          </a:stretch>
        </p:blipFill>
        <p:spPr bwMode="auto">
          <a:xfrm>
            <a:off x="1663185" y="1341721"/>
            <a:ext cx="3523282" cy="4513170"/>
          </a:xfrm>
          <a:prstGeom prst="rect">
            <a:avLst/>
          </a:prstGeom>
          <a:ln w="25400">
            <a:solidFill>
              <a:srgbClr val="002060"/>
            </a:solidFill>
          </a:ln>
          <a:effectLst>
            <a:outerShdw blurRad="292100" dist="139700" dir="2700000" algn="tl" rotWithShape="0">
              <a:srgbClr val="333333">
                <a:alpha val="65000"/>
              </a:srgbClr>
            </a:outerShdw>
          </a:effectLst>
        </p:spPr>
      </p:pic>
      <p:pic>
        <p:nvPicPr>
          <p:cNvPr id="5123" name="Picture 3"/>
          <p:cNvPicPr>
            <a:picLocks noChangeAspect="1" noChangeArrowheads="1"/>
          </p:cNvPicPr>
          <p:nvPr/>
        </p:nvPicPr>
        <p:blipFill>
          <a:blip r:embed="rId6"/>
          <a:srcRect/>
          <a:stretch>
            <a:fillRect/>
          </a:stretch>
        </p:blipFill>
        <p:spPr bwMode="auto">
          <a:xfrm>
            <a:off x="5295333" y="1337087"/>
            <a:ext cx="5148000" cy="946757"/>
          </a:xfrm>
          <a:prstGeom prst="rect">
            <a:avLst/>
          </a:prstGeom>
          <a:ln w="25400">
            <a:solidFill>
              <a:srgbClr val="002060"/>
            </a:solidFill>
          </a:ln>
          <a:effectLst>
            <a:outerShdw blurRad="292100" dist="139700" dir="2700000" algn="tl" rotWithShape="0">
              <a:srgbClr val="333333">
                <a:alpha val="65000"/>
              </a:srgbClr>
            </a:outerShdw>
          </a:effectLst>
        </p:spPr>
      </p:pic>
      <p:pic>
        <p:nvPicPr>
          <p:cNvPr id="3075" name="Picture 3" descr="C:\Users\Tavares\AppData\Local\Microsoft\Windows\Temporary Internet Files\Content.IE5\FM0ORNRJ\MP900399769.JPG"/>
          <p:cNvPicPr>
            <a:picLocks noChangeAspect="1" noChangeArrowheads="1"/>
          </p:cNvPicPr>
          <p:nvPr/>
        </p:nvPicPr>
        <p:blipFill>
          <a:blip r:embed="rId7"/>
          <a:srcRect/>
          <a:stretch>
            <a:fillRect/>
          </a:stretch>
        </p:blipFill>
        <p:spPr bwMode="auto">
          <a:xfrm>
            <a:off x="5285125" y="2390732"/>
            <a:ext cx="5136830" cy="3423215"/>
          </a:xfrm>
          <a:prstGeom prst="rect">
            <a:avLst/>
          </a:prstGeom>
          <a:ln w="25400">
            <a:solidFill>
              <a:srgbClr val="002060"/>
            </a:solidFill>
          </a:ln>
          <a:effectLst>
            <a:outerShdw blurRad="292100" dist="139700" dir="2700000" algn="tl" rotWithShape="0">
              <a:srgbClr val="333333">
                <a:alpha val="65000"/>
              </a:srgbClr>
            </a:outerShdw>
          </a:effectLst>
        </p:spPr>
      </p:pic>
      <p:sp>
        <p:nvSpPr>
          <p:cNvPr id="10" name="CaixaDeTexto 9"/>
          <p:cNvSpPr txBox="1"/>
          <p:nvPr/>
        </p:nvSpPr>
        <p:spPr>
          <a:xfrm>
            <a:off x="1663185" y="5923131"/>
            <a:ext cx="2171836" cy="246221"/>
          </a:xfrm>
          <a:prstGeom prst="rect">
            <a:avLst/>
          </a:prstGeom>
          <a:noFill/>
        </p:spPr>
        <p:txBody>
          <a:bodyPr wrap="square" rtlCol="0">
            <a:spAutoFit/>
          </a:bodyPr>
          <a:lstStyle/>
          <a:p>
            <a:pPr lvl="0"/>
            <a:r>
              <a:rPr lang="pt-PT" sz="1000" spc="-100" dirty="0" smtClean="0">
                <a:gradFill>
                  <a:gsLst>
                    <a:gs pos="0">
                      <a:srgbClr val="FBFBFB"/>
                    </a:gs>
                    <a:gs pos="100000">
                      <a:srgbClr val="FBFBFB"/>
                    </a:gs>
                  </a:gsLst>
                  <a:lin ang="5400000" scaled="0"/>
                </a:gradFill>
                <a:latin typeface="Segoe UI Light" pitchFamily="34" charset="0"/>
              </a:rPr>
              <a:t>Jornal “Público” - edição de 04/09/2011.</a:t>
            </a:r>
            <a:endParaRPr lang="pt-PT" sz="1000" spc="-100" dirty="0">
              <a:gradFill>
                <a:gsLst>
                  <a:gs pos="0">
                    <a:srgbClr val="FBFBFB"/>
                  </a:gs>
                  <a:gs pos="100000">
                    <a:srgbClr val="FBFBFB"/>
                  </a:gs>
                </a:gsLst>
                <a:lin ang="5400000" scaled="0"/>
              </a:gradFill>
              <a:latin typeface="Segoe UI Light" pitchFamily="34" charset="0"/>
            </a:endParaRPr>
          </a:p>
        </p:txBody>
      </p:sp>
      <p:pic>
        <p:nvPicPr>
          <p:cNvPr id="11" name="Picture 2" descr="C:\Users\i-amarto\Pictures\Logos internet segura\logointernet_segur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41220" y="6097383"/>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69918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Conexão recta 16"/>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aixaDeTexto 17"/>
          <p:cNvSpPr txBox="1"/>
          <p:nvPr/>
        </p:nvSpPr>
        <p:spPr>
          <a:xfrm>
            <a:off x="759655" y="323978"/>
            <a:ext cx="10353822" cy="923330"/>
          </a:xfrm>
          <a:prstGeom prst="rect">
            <a:avLst/>
          </a:prstGeom>
          <a:noFill/>
        </p:spPr>
        <p:txBody>
          <a:bodyPr wrap="square" rtlCol="0">
            <a:spAutoFit/>
          </a:bodyPr>
          <a:lstStyle/>
          <a:p>
            <a:pPr lvl="0"/>
            <a:r>
              <a:rPr lang="pt-PT" sz="5400" spc="-100" dirty="0" smtClean="0">
                <a:gradFill>
                  <a:gsLst>
                    <a:gs pos="0">
                      <a:srgbClr val="FBFBFB"/>
                    </a:gs>
                    <a:gs pos="100000">
                      <a:srgbClr val="FBFBFB"/>
                    </a:gs>
                  </a:gsLst>
                  <a:lin ang="5400000" scaled="0"/>
                </a:gradFill>
                <a:latin typeface="Segoe UI Light" pitchFamily="34" charset="0"/>
              </a:rPr>
              <a:t>Sabias que…</a:t>
            </a:r>
            <a:endParaRPr lang="pt-PT" sz="5400" spc="-100" dirty="0">
              <a:gradFill>
                <a:gsLst>
                  <a:gs pos="0">
                    <a:srgbClr val="FBFBFB"/>
                  </a:gs>
                  <a:gs pos="100000">
                    <a:srgbClr val="FBFBFB"/>
                  </a:gs>
                </a:gsLst>
                <a:lin ang="5400000" scaled="0"/>
              </a:gradFill>
              <a:latin typeface="Segoe UI Light" pitchFamily="34" charset="0"/>
            </a:endParaRPr>
          </a:p>
        </p:txBody>
      </p:sp>
      <p:sp>
        <p:nvSpPr>
          <p:cNvPr id="20"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21" name="Picture 2" descr="\\esfb\Sistema\Profs\Tavares\Ambiente de trabalho\NetSegura2012\logo_dia_segurança_internet.png"/>
          <p:cNvPicPr>
            <a:picLocks noChangeAspect="1" noChangeArrowheads="1"/>
          </p:cNvPicPr>
          <p:nvPr/>
        </p:nvPicPr>
        <p:blipFill>
          <a:blip r:embed="rId3"/>
          <a:srcRect/>
          <a:stretch>
            <a:fillRect/>
          </a:stretch>
        </p:blipFill>
        <p:spPr bwMode="auto">
          <a:xfrm>
            <a:off x="11265878" y="211017"/>
            <a:ext cx="704608" cy="967434"/>
          </a:xfrm>
          <a:prstGeom prst="rect">
            <a:avLst/>
          </a:prstGeom>
          <a:noFill/>
        </p:spPr>
      </p:pic>
      <p:pic>
        <p:nvPicPr>
          <p:cNvPr id="16" name="Imagem 15" descr="Partners-in-Learning_logo_v_CMYK_r.png"/>
          <p:cNvPicPr>
            <a:picLocks noChangeAspect="1"/>
          </p:cNvPicPr>
          <p:nvPr/>
        </p:nvPicPr>
        <p:blipFill>
          <a:blip r:embed="rId4"/>
          <a:stretch>
            <a:fillRect/>
          </a:stretch>
        </p:blipFill>
        <p:spPr>
          <a:xfrm>
            <a:off x="168812" y="5930257"/>
            <a:ext cx="2377440" cy="846089"/>
          </a:xfrm>
          <a:prstGeom prst="rect">
            <a:avLst/>
          </a:prstGeom>
        </p:spPr>
      </p:pic>
      <p:graphicFrame>
        <p:nvGraphicFramePr>
          <p:cNvPr id="13" name="Diagrama 12"/>
          <p:cNvGraphicFramePr/>
          <p:nvPr>
            <p:extLst>
              <p:ext uri="{D42A27DB-BD31-4B8C-83A1-F6EECF244321}">
                <p14:modId xmlns:p14="http://schemas.microsoft.com/office/powerpoint/2010/main" val="1267357600"/>
              </p:ext>
            </p:extLst>
          </p:nvPr>
        </p:nvGraphicFramePr>
        <p:xfrm>
          <a:off x="4232787" y="1946031"/>
          <a:ext cx="7433187" cy="32159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194" name="Picture 2" descr="C:\Users\Tavares\AppData\Local\Microsoft\Windows\Temporary Internet Files\Content.IE5\0RETKP6E\MP900438475.JPG"/>
          <p:cNvPicPr>
            <a:picLocks noChangeAspect="1" noChangeArrowheads="1"/>
          </p:cNvPicPr>
          <p:nvPr/>
        </p:nvPicPr>
        <p:blipFill>
          <a:blip r:embed="rId10"/>
          <a:srcRect/>
          <a:stretch>
            <a:fillRect/>
          </a:stretch>
        </p:blipFill>
        <p:spPr bwMode="auto">
          <a:xfrm>
            <a:off x="1180623" y="1869742"/>
            <a:ext cx="3064433" cy="3306942"/>
          </a:xfrm>
          <a:prstGeom prst="rect">
            <a:avLst/>
          </a:prstGeom>
          <a:ln>
            <a:noFill/>
          </a:ln>
          <a:effectLst>
            <a:outerShdw blurRad="292100" dist="139700" dir="2700000" algn="tl" rotWithShape="0">
              <a:srgbClr val="333333">
                <a:alpha val="65000"/>
              </a:srgbClr>
            </a:outerShdw>
          </a:effectLst>
        </p:spPr>
      </p:pic>
      <p:pic>
        <p:nvPicPr>
          <p:cNvPr id="9" name="Picture 2" descr="C:\Users\i-amarto\Pictures\Logos internet segura\logointernet_segur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85202" y="5643199"/>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2752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98028" y="2420450"/>
            <a:ext cx="11087994" cy="1126148"/>
          </a:xfrm>
          <a:prstGeom prst="rect">
            <a:avLst/>
          </a:prstGeom>
        </p:spPr>
        <p:txBody>
          <a:bodyPr anchor="ctr"/>
          <a:lstStyle>
            <a:lvl1pPr algn="l" defTabSz="914363" rtl="0" eaLnBrk="1" latinLnBrk="0" hangingPunct="1">
              <a:lnSpc>
                <a:spcPct val="90000"/>
              </a:lnSpc>
              <a:spcBef>
                <a:spcPct val="0"/>
              </a:spcBef>
              <a:buNone/>
              <a:defRPr lang="en-US" sz="5400" b="0" kern="1200" cap="none" spc="-100" baseline="0" dirty="0" smtClean="0">
                <a:ln w="3175">
                  <a:noFill/>
                </a:ln>
                <a:gradFill flip="none" rotWithShape="1">
                  <a:gsLst>
                    <a:gs pos="0">
                      <a:schemeClr val="tx1">
                        <a:lumMod val="65000"/>
                        <a:lumOff val="35000"/>
                      </a:schemeClr>
                    </a:gs>
                    <a:gs pos="100000">
                      <a:schemeClr val="tx1">
                        <a:lumMod val="65000"/>
                        <a:lumOff val="35000"/>
                      </a:schemeClr>
                    </a:gs>
                  </a:gsLst>
                  <a:lin ang="5400000" scaled="0"/>
                  <a:tileRect/>
                </a:gradFill>
                <a:effectLst/>
                <a:latin typeface="+mj-lt"/>
                <a:ea typeface="+mn-ea"/>
                <a:cs typeface="Arial" charset="0"/>
              </a:defRPr>
            </a:lvl1pPr>
          </a:lstStyle>
          <a:p>
            <a:endParaRPr sz="8800">
              <a:gradFill>
                <a:gsLst>
                  <a:gs pos="96667">
                    <a:srgbClr val="FFFFFF"/>
                  </a:gs>
                  <a:gs pos="90000">
                    <a:srgbClr val="FFFFFF"/>
                  </a:gs>
                </a:gsLst>
                <a:lin ang="5400000" scaled="0"/>
              </a:gradFill>
            </a:endParaRPr>
          </a:p>
        </p:txBody>
      </p:sp>
      <p:sp>
        <p:nvSpPr>
          <p:cNvPr id="14" name="CaixaDeTexto 13"/>
          <p:cNvSpPr txBox="1"/>
          <p:nvPr/>
        </p:nvSpPr>
        <p:spPr>
          <a:xfrm>
            <a:off x="759655" y="323978"/>
            <a:ext cx="10353822" cy="923330"/>
          </a:xfrm>
          <a:prstGeom prst="rect">
            <a:avLst/>
          </a:prstGeom>
          <a:noFill/>
        </p:spPr>
        <p:txBody>
          <a:bodyPr wrap="square" rtlCol="0">
            <a:spAutoFit/>
          </a:bodyPr>
          <a:lstStyle/>
          <a:p>
            <a:r>
              <a:rPr lang="pt-PT" sz="5400" spc="-100" dirty="0" smtClean="0">
                <a:gradFill>
                  <a:gsLst>
                    <a:gs pos="0">
                      <a:srgbClr val="FBFBFB"/>
                    </a:gs>
                    <a:gs pos="100000">
                      <a:srgbClr val="FBFBFB"/>
                    </a:gs>
                  </a:gsLst>
                  <a:lin ang="5400000" scaled="0"/>
                </a:gradFill>
                <a:latin typeface="Segoe UI Light" pitchFamily="34" charset="0"/>
              </a:rPr>
              <a:t>O Centro Internet Segura. O que é?</a:t>
            </a:r>
            <a:endParaRPr lang="pt-PT" sz="5400" spc="-100" dirty="0">
              <a:gradFill>
                <a:gsLst>
                  <a:gs pos="0">
                    <a:srgbClr val="FBFBFB"/>
                  </a:gs>
                  <a:gs pos="100000">
                    <a:srgbClr val="FBFBFB"/>
                  </a:gs>
                </a:gsLst>
                <a:lin ang="5400000" scaled="0"/>
              </a:gradFill>
              <a:latin typeface="Segoe UI Light" pitchFamily="34" charset="0"/>
            </a:endParaRPr>
          </a:p>
        </p:txBody>
      </p:sp>
      <p:cxnSp>
        <p:nvCxnSpPr>
          <p:cNvPr id="17" name="Conexão recta 16"/>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CaixaDeTexto 1"/>
          <p:cNvSpPr txBox="1"/>
          <p:nvPr/>
        </p:nvSpPr>
        <p:spPr>
          <a:xfrm>
            <a:off x="4041058" y="3112457"/>
            <a:ext cx="7239457" cy="2769989"/>
          </a:xfrm>
          <a:prstGeom prst="rect">
            <a:avLst/>
          </a:prstGeom>
          <a:noFill/>
        </p:spPr>
        <p:txBody>
          <a:bodyPr wrap="square" lIns="0" tIns="0" rIns="0" bIns="0" rtlCol="0">
            <a:spAutoFit/>
          </a:bodyPr>
          <a:lstStyle/>
          <a:p>
            <a:pPr algn="ctr"/>
            <a:r>
              <a:rPr lang="pt-PT" sz="2000" b="1" dirty="0" smtClean="0">
                <a:solidFill>
                  <a:srgbClr val="00AEEF">
                    <a:lumMod val="50000"/>
                  </a:srgbClr>
                </a:solidFill>
              </a:rPr>
              <a:t>4 OBJECTIVOS FUNDAMENTAIS DO CENTRO INTERNET SEGURA</a:t>
            </a:r>
          </a:p>
          <a:p>
            <a:pPr algn="ctr"/>
            <a:endParaRPr lang="pt-PT" sz="2000" dirty="0">
              <a:solidFill>
                <a:srgbClr val="FFFFFF"/>
              </a:solidFill>
            </a:endParaRPr>
          </a:p>
          <a:p>
            <a:pPr marL="342900" indent="-342900" algn="just">
              <a:buFont typeface="Arial" pitchFamily="34" charset="0"/>
              <a:buChar char="•"/>
            </a:pPr>
            <a:r>
              <a:rPr lang="pt-PT" sz="2000" dirty="0" smtClean="0">
                <a:solidFill>
                  <a:srgbClr val="FFFFFF"/>
                </a:solidFill>
              </a:rPr>
              <a:t>COMBATE A CONTEÚDOS ILEGAIS</a:t>
            </a:r>
          </a:p>
          <a:p>
            <a:pPr marL="342900" indent="-342900" algn="just">
              <a:buFont typeface="Arial" pitchFamily="34" charset="0"/>
              <a:buChar char="•"/>
            </a:pPr>
            <a:r>
              <a:rPr lang="pt-PT" sz="2000" dirty="0" smtClean="0">
                <a:solidFill>
                  <a:srgbClr val="FFFFFF"/>
                </a:solidFill>
              </a:rPr>
              <a:t>MINIMIZAÇÃO DOS EFEITOS DE CONTEÚDOS ILEGAIS E LESIVOS NOS CIDADÃOS </a:t>
            </a:r>
          </a:p>
          <a:p>
            <a:pPr marL="342900" indent="-342900" algn="just">
              <a:buFont typeface="Arial" pitchFamily="34" charset="0"/>
              <a:buChar char="•"/>
            </a:pPr>
            <a:r>
              <a:rPr lang="pt-PT" sz="2000" dirty="0" smtClean="0">
                <a:solidFill>
                  <a:srgbClr val="FFFFFF"/>
                </a:solidFill>
              </a:rPr>
              <a:t>PROMOÇÃO DE UMA UTILIZAÇÃO SEGURA DA INTERNET </a:t>
            </a:r>
          </a:p>
          <a:p>
            <a:pPr marL="342900" indent="-342900" algn="just">
              <a:buFont typeface="Arial" pitchFamily="34" charset="0"/>
              <a:buChar char="•"/>
            </a:pPr>
            <a:r>
              <a:rPr lang="pt-PT" sz="2000" dirty="0" smtClean="0">
                <a:solidFill>
                  <a:srgbClr val="FFFFFF"/>
                </a:solidFill>
              </a:rPr>
              <a:t>CONSCIENCIALIZAÇÃO DA SOCIEDADE PARA OS RISCOS ASSOCIADOS À UTILIZAÇÃO DA INTERNET</a:t>
            </a:r>
            <a:endParaRPr lang="pt-PT" sz="2000" dirty="0">
              <a:solidFill>
                <a:srgbClr val="FFFFFF"/>
              </a:solidFill>
            </a:endParaRPr>
          </a:p>
        </p:txBody>
      </p:sp>
      <p:sp>
        <p:nvSpPr>
          <p:cNvPr id="3" name="CaixaDeTexto 2"/>
          <p:cNvSpPr txBox="1"/>
          <p:nvPr/>
        </p:nvSpPr>
        <p:spPr>
          <a:xfrm>
            <a:off x="604684" y="1246613"/>
            <a:ext cx="10871728" cy="1538883"/>
          </a:xfrm>
          <a:prstGeom prst="rect">
            <a:avLst/>
          </a:prstGeom>
          <a:noFill/>
          <a:ln w="0">
            <a:noFill/>
          </a:ln>
        </p:spPr>
        <p:txBody>
          <a:bodyPr wrap="square" lIns="0" tIns="0" rIns="0" bIns="0" rtlCol="0">
            <a:spAutoFit/>
          </a:bodyPr>
          <a:lstStyle/>
          <a:p>
            <a:r>
              <a:rPr lang="pt-PT" sz="2000" dirty="0">
                <a:solidFill>
                  <a:srgbClr val="FFFFFF"/>
                </a:solidFill>
              </a:rPr>
              <a:t>O Centro Internet Segura, </a:t>
            </a:r>
            <a:r>
              <a:rPr lang="pt-PT" sz="2000" dirty="0" smtClean="0">
                <a:solidFill>
                  <a:srgbClr val="FFFFFF"/>
                </a:solidFill>
              </a:rPr>
              <a:t>é coordenado </a:t>
            </a:r>
            <a:r>
              <a:rPr lang="pt-PT" sz="2000" dirty="0">
                <a:solidFill>
                  <a:srgbClr val="FFFFFF"/>
                </a:solidFill>
              </a:rPr>
              <a:t>pela </a:t>
            </a:r>
            <a:r>
              <a:rPr lang="pt-PT" sz="2000" dirty="0" smtClean="0">
                <a:solidFill>
                  <a:srgbClr val="FFFFFF"/>
                </a:solidFill>
              </a:rPr>
              <a:t>FCT (Fundação para  a Ciência e a Tecnologia), e atua </a:t>
            </a:r>
            <a:r>
              <a:rPr lang="pt-PT" sz="2000" dirty="0">
                <a:solidFill>
                  <a:srgbClr val="FFFFFF"/>
                </a:solidFill>
              </a:rPr>
              <a:t>em Portugal desde </a:t>
            </a:r>
            <a:r>
              <a:rPr lang="pt-PT" sz="2000" dirty="0" smtClean="0">
                <a:solidFill>
                  <a:srgbClr val="FFFFFF"/>
                </a:solidFill>
              </a:rPr>
              <a:t>2007.</a:t>
            </a:r>
          </a:p>
          <a:p>
            <a:endParaRPr lang="pt-PT" sz="2000" dirty="0" smtClean="0">
              <a:solidFill>
                <a:srgbClr val="FFFFFF"/>
              </a:solidFill>
            </a:endParaRPr>
          </a:p>
          <a:p>
            <a:r>
              <a:rPr lang="pt-PT" sz="2000" dirty="0" smtClean="0">
                <a:solidFill>
                  <a:srgbClr val="FFFFFF"/>
                </a:solidFill>
              </a:rPr>
              <a:t>Tem </a:t>
            </a:r>
            <a:r>
              <a:rPr lang="pt-PT" sz="2000" dirty="0">
                <a:solidFill>
                  <a:srgbClr val="FFFFFF"/>
                </a:solidFill>
              </a:rPr>
              <a:t>como missão esclarecer as crianças, os jovens e os cidadãos em geral sobre o uso responsável e seguro das tecnologias em </a:t>
            </a:r>
            <a:r>
              <a:rPr lang="pt-PT" sz="2000" dirty="0" smtClean="0">
                <a:solidFill>
                  <a:srgbClr val="FFFFFF"/>
                </a:solidFill>
              </a:rPr>
              <a:t>linha, para que possam navegar em segurança</a:t>
            </a:r>
            <a:endParaRPr lang="pt-PT" sz="4000" dirty="0" smtClean="0">
              <a:gradFill>
                <a:gsLst>
                  <a:gs pos="0">
                    <a:srgbClr val="FFFFFF"/>
                  </a:gs>
                  <a:gs pos="86000">
                    <a:srgbClr val="FFFFFF"/>
                  </a:gs>
                </a:gsLst>
                <a:lin ang="5400000" scaled="0"/>
              </a:gradFill>
              <a:latin typeface="Segoe UI Light" pitchFamily="34" charset="0"/>
            </a:endParaRP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716" y="3112456"/>
            <a:ext cx="3628103" cy="3601907"/>
          </a:xfrm>
          <a:prstGeom prst="rect">
            <a:avLst/>
          </a:prstGeom>
          <a:effectLst>
            <a:outerShdw blurRad="50800" dist="38100" dir="5400000" algn="t" rotWithShape="0">
              <a:prstClr val="black">
                <a:alpha val="40000"/>
              </a:prstClr>
            </a:outerShdw>
          </a:effectLst>
        </p:spPr>
      </p:pic>
      <p:pic>
        <p:nvPicPr>
          <p:cNvPr id="8" name="Picture 2" descr="C:\Users\i-amarto\Pictures\Logos internet segura\logointernet_segu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6471" y="6155034"/>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85206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Conexão recta 16"/>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aixaDeTexto 17"/>
          <p:cNvSpPr txBox="1"/>
          <p:nvPr/>
        </p:nvSpPr>
        <p:spPr>
          <a:xfrm>
            <a:off x="759655" y="323978"/>
            <a:ext cx="10353822" cy="923330"/>
          </a:xfrm>
          <a:prstGeom prst="rect">
            <a:avLst/>
          </a:prstGeom>
          <a:noFill/>
        </p:spPr>
        <p:txBody>
          <a:bodyPr wrap="square" rtlCol="0">
            <a:spAutoFit/>
          </a:bodyPr>
          <a:lstStyle/>
          <a:p>
            <a:pPr lvl="0"/>
            <a:r>
              <a:rPr lang="pt-PT" sz="5400" spc="-100" dirty="0" smtClean="0">
                <a:gradFill>
                  <a:gsLst>
                    <a:gs pos="0">
                      <a:srgbClr val="FBFBFB"/>
                    </a:gs>
                    <a:gs pos="100000">
                      <a:srgbClr val="FBFBFB"/>
                    </a:gs>
                  </a:gsLst>
                  <a:lin ang="5400000" scaled="0"/>
                </a:gradFill>
                <a:latin typeface="Segoe UI Light" pitchFamily="34" charset="0"/>
              </a:rPr>
              <a:t>Sabias que…</a:t>
            </a:r>
            <a:endParaRPr lang="pt-PT" sz="5400" spc="-100" dirty="0">
              <a:gradFill>
                <a:gsLst>
                  <a:gs pos="0">
                    <a:srgbClr val="FBFBFB"/>
                  </a:gs>
                  <a:gs pos="100000">
                    <a:srgbClr val="FBFBFB"/>
                  </a:gs>
                </a:gsLst>
                <a:lin ang="5400000" scaled="0"/>
              </a:gradFill>
              <a:latin typeface="Segoe UI Light" pitchFamily="34" charset="0"/>
            </a:endParaRPr>
          </a:p>
        </p:txBody>
      </p:sp>
      <p:sp>
        <p:nvSpPr>
          <p:cNvPr id="20"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21" name="Picture 2" descr="\\esfb\Sistema\Profs\Tavares\Ambiente de trabalho\NetSegura2012\logo_dia_segurança_internet.png"/>
          <p:cNvPicPr>
            <a:picLocks noChangeAspect="1" noChangeArrowheads="1"/>
          </p:cNvPicPr>
          <p:nvPr/>
        </p:nvPicPr>
        <p:blipFill>
          <a:blip r:embed="rId3"/>
          <a:srcRect/>
          <a:stretch>
            <a:fillRect/>
          </a:stretch>
        </p:blipFill>
        <p:spPr bwMode="auto">
          <a:xfrm>
            <a:off x="11265878" y="211017"/>
            <a:ext cx="704608" cy="967434"/>
          </a:xfrm>
          <a:prstGeom prst="rect">
            <a:avLst/>
          </a:prstGeom>
          <a:noFill/>
        </p:spPr>
      </p:pic>
      <p:pic>
        <p:nvPicPr>
          <p:cNvPr id="16" name="Imagem 15" descr="Partners-in-Learning_logo_v_CMYK_r.png"/>
          <p:cNvPicPr>
            <a:picLocks noChangeAspect="1"/>
          </p:cNvPicPr>
          <p:nvPr/>
        </p:nvPicPr>
        <p:blipFill>
          <a:blip r:embed="rId4"/>
          <a:stretch>
            <a:fillRect/>
          </a:stretch>
        </p:blipFill>
        <p:spPr>
          <a:xfrm>
            <a:off x="168812" y="5930257"/>
            <a:ext cx="2377440" cy="846089"/>
          </a:xfrm>
          <a:prstGeom prst="rect">
            <a:avLst/>
          </a:prstGeom>
        </p:spPr>
      </p:pic>
      <p:pic>
        <p:nvPicPr>
          <p:cNvPr id="8194" name="Picture 2" descr="C:\Users\Tavares\AppData\Local\Microsoft\Windows\Temporary Internet Files\Content.IE5\0RETKP6E\MP900438475.JPG"/>
          <p:cNvPicPr>
            <a:picLocks noChangeAspect="1" noChangeArrowheads="1"/>
          </p:cNvPicPr>
          <p:nvPr/>
        </p:nvPicPr>
        <p:blipFill>
          <a:blip r:embed="rId5"/>
          <a:srcRect/>
          <a:stretch>
            <a:fillRect/>
          </a:stretch>
        </p:blipFill>
        <p:spPr bwMode="auto">
          <a:xfrm>
            <a:off x="878818" y="2100603"/>
            <a:ext cx="3064433" cy="3306942"/>
          </a:xfrm>
          <a:prstGeom prst="rect">
            <a:avLst/>
          </a:prstGeom>
          <a:ln>
            <a:noFill/>
          </a:ln>
          <a:effectLst>
            <a:outerShdw blurRad="292100" dist="139700" dir="2700000" algn="tl" rotWithShape="0">
              <a:srgbClr val="333333">
                <a:alpha val="65000"/>
              </a:srgbClr>
            </a:outerShdw>
          </a:effectLst>
        </p:spPr>
      </p:pic>
      <p:grpSp>
        <p:nvGrpSpPr>
          <p:cNvPr id="9" name="Group 8"/>
          <p:cNvGrpSpPr/>
          <p:nvPr/>
        </p:nvGrpSpPr>
        <p:grpSpPr>
          <a:xfrm>
            <a:off x="4490113" y="115150"/>
            <a:ext cx="5322628" cy="6626845"/>
            <a:chOff x="6982913" y="-5810"/>
            <a:chExt cx="5205913" cy="5895920"/>
          </a:xfrm>
        </p:grpSpPr>
        <p:pic>
          <p:nvPicPr>
            <p:cNvPr id="10" name="Picture 9"/>
            <p:cNvPicPr>
              <a:picLocks noChangeAspect="1"/>
            </p:cNvPicPr>
            <p:nvPr/>
          </p:nvPicPr>
          <p:blipFill rotWithShape="1">
            <a:blip r:embed="rId6"/>
            <a:srcRect l="12011" t="19092" r="48603" b="39395"/>
            <a:stretch/>
          </p:blipFill>
          <p:spPr>
            <a:xfrm>
              <a:off x="6982914" y="-5810"/>
              <a:ext cx="5205912" cy="2285371"/>
            </a:xfrm>
            <a:prstGeom prst="rect">
              <a:avLst/>
            </a:prstGeom>
          </p:spPr>
        </p:pic>
        <p:pic>
          <p:nvPicPr>
            <p:cNvPr id="11" name="Picture 10"/>
            <p:cNvPicPr>
              <a:picLocks noChangeAspect="1"/>
            </p:cNvPicPr>
            <p:nvPr/>
          </p:nvPicPr>
          <p:blipFill rotWithShape="1">
            <a:blip r:embed="rId7"/>
            <a:srcRect l="11015" t="16421" r="48882" b="28287"/>
            <a:stretch/>
          </p:blipFill>
          <p:spPr>
            <a:xfrm>
              <a:off x="6982913" y="2679824"/>
              <a:ext cx="5205912" cy="3210286"/>
            </a:xfrm>
            <a:prstGeom prst="rect">
              <a:avLst/>
            </a:prstGeom>
          </p:spPr>
        </p:pic>
        <p:pic>
          <p:nvPicPr>
            <p:cNvPr id="12" name="Picture 11"/>
            <p:cNvPicPr>
              <a:picLocks noChangeAspect="1"/>
            </p:cNvPicPr>
            <p:nvPr/>
          </p:nvPicPr>
          <p:blipFill rotWithShape="1">
            <a:blip r:embed="rId6"/>
            <a:srcRect l="12011" t="76388" r="48603" b="16341"/>
            <a:stretch/>
          </p:blipFill>
          <p:spPr>
            <a:xfrm>
              <a:off x="6982913" y="2279561"/>
              <a:ext cx="5205912" cy="400263"/>
            </a:xfrm>
            <a:prstGeom prst="rect">
              <a:avLst/>
            </a:prstGeom>
          </p:spPr>
        </p:pic>
      </p:grpSp>
      <p:pic>
        <p:nvPicPr>
          <p:cNvPr id="13" name="Picture 2" descr="C:\Users\i-amarto\Pictures\Logos internet segura\logointernet_segur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90457" y="5643199"/>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23505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Conexão recta 16"/>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aixaDeTexto 17"/>
          <p:cNvSpPr txBox="1"/>
          <p:nvPr/>
        </p:nvSpPr>
        <p:spPr>
          <a:xfrm>
            <a:off x="759655" y="323978"/>
            <a:ext cx="10353822" cy="923330"/>
          </a:xfrm>
          <a:prstGeom prst="rect">
            <a:avLst/>
          </a:prstGeom>
          <a:noFill/>
        </p:spPr>
        <p:txBody>
          <a:bodyPr wrap="square" rtlCol="0">
            <a:spAutoFit/>
          </a:bodyPr>
          <a:lstStyle/>
          <a:p>
            <a:pPr lvl="0"/>
            <a:r>
              <a:rPr lang="pt-PT" sz="5400" spc="-100" dirty="0" smtClean="0">
                <a:gradFill>
                  <a:gsLst>
                    <a:gs pos="0">
                      <a:srgbClr val="FBFBFB"/>
                    </a:gs>
                    <a:gs pos="100000">
                      <a:srgbClr val="FBFBFB"/>
                    </a:gs>
                  </a:gsLst>
                  <a:lin ang="5400000" scaled="0"/>
                </a:gradFill>
                <a:latin typeface="Segoe UI Light" pitchFamily="34" charset="0"/>
              </a:rPr>
              <a:t>Sabias que…</a:t>
            </a:r>
            <a:endParaRPr lang="pt-PT" sz="5400" spc="-100" dirty="0">
              <a:gradFill>
                <a:gsLst>
                  <a:gs pos="0">
                    <a:srgbClr val="FBFBFB"/>
                  </a:gs>
                  <a:gs pos="100000">
                    <a:srgbClr val="FBFBFB"/>
                  </a:gs>
                </a:gsLst>
                <a:lin ang="5400000" scaled="0"/>
              </a:gradFill>
              <a:latin typeface="Segoe UI Light" pitchFamily="34" charset="0"/>
            </a:endParaRPr>
          </a:p>
        </p:txBody>
      </p:sp>
      <p:sp>
        <p:nvSpPr>
          <p:cNvPr id="20"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21" name="Picture 2" descr="\\esfb\Sistema\Profs\Tavares\Ambiente de trabalho\NetSegura2012\logo_dia_segurança_internet.png"/>
          <p:cNvPicPr>
            <a:picLocks noChangeAspect="1" noChangeArrowheads="1"/>
          </p:cNvPicPr>
          <p:nvPr/>
        </p:nvPicPr>
        <p:blipFill>
          <a:blip r:embed="rId3"/>
          <a:srcRect/>
          <a:stretch>
            <a:fillRect/>
          </a:stretch>
        </p:blipFill>
        <p:spPr bwMode="auto">
          <a:xfrm>
            <a:off x="11265878" y="211017"/>
            <a:ext cx="704608" cy="967434"/>
          </a:xfrm>
          <a:prstGeom prst="rect">
            <a:avLst/>
          </a:prstGeom>
          <a:noFill/>
        </p:spPr>
      </p:pic>
      <p:pic>
        <p:nvPicPr>
          <p:cNvPr id="16" name="Imagem 15" descr="Partners-in-Learning_logo_v_CMYK_r.png"/>
          <p:cNvPicPr>
            <a:picLocks noChangeAspect="1"/>
          </p:cNvPicPr>
          <p:nvPr/>
        </p:nvPicPr>
        <p:blipFill>
          <a:blip r:embed="rId4"/>
          <a:stretch>
            <a:fillRect/>
          </a:stretch>
        </p:blipFill>
        <p:spPr>
          <a:xfrm>
            <a:off x="168812" y="5930257"/>
            <a:ext cx="2377440" cy="846089"/>
          </a:xfrm>
          <a:prstGeom prst="rect">
            <a:avLst/>
          </a:prstGeom>
        </p:spPr>
      </p:pic>
      <p:graphicFrame>
        <p:nvGraphicFramePr>
          <p:cNvPr id="13" name="Diagrama 12"/>
          <p:cNvGraphicFramePr/>
          <p:nvPr>
            <p:extLst>
              <p:ext uri="{D42A27DB-BD31-4B8C-83A1-F6EECF244321}">
                <p14:modId xmlns:p14="http://schemas.microsoft.com/office/powerpoint/2010/main" val="1267357600"/>
              </p:ext>
            </p:extLst>
          </p:nvPr>
        </p:nvGraphicFramePr>
        <p:xfrm>
          <a:off x="5242722" y="1946030"/>
          <a:ext cx="6699070" cy="32159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Picture 4" descr="C:\Users\Tavares\AppData\Local\Microsoft\Windows\Temporary Internet Files\Content.IE5\MWRW16M0\MP900439364.JPG"/>
          <p:cNvPicPr>
            <a:picLocks noChangeAspect="1" noChangeArrowheads="1"/>
          </p:cNvPicPr>
          <p:nvPr/>
        </p:nvPicPr>
        <p:blipFill>
          <a:blip r:embed="rId10"/>
          <a:srcRect/>
          <a:stretch>
            <a:fillRect/>
          </a:stretch>
        </p:blipFill>
        <p:spPr bwMode="auto">
          <a:xfrm>
            <a:off x="420670" y="1978925"/>
            <a:ext cx="4844858" cy="3234519"/>
          </a:xfrm>
          <a:prstGeom prst="rect">
            <a:avLst/>
          </a:prstGeom>
          <a:ln>
            <a:noFill/>
          </a:ln>
          <a:effectLst>
            <a:outerShdw blurRad="292100" dist="139700" dir="2700000" algn="tl" rotWithShape="0">
              <a:srgbClr val="333333">
                <a:alpha val="65000"/>
              </a:srgbClr>
            </a:outerShdw>
          </a:effectLst>
        </p:spPr>
      </p:pic>
      <p:pic>
        <p:nvPicPr>
          <p:cNvPr id="10" name="Picture 2" descr="C:\Users\i-amarto\Pictures\Logos internet segura\logointernet_segur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81142" y="5625197"/>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2752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6976" y="3137362"/>
            <a:ext cx="3414135" cy="25570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10" descr="http://www.oribatejo.pt/wp-content/uploads/2011/01/facebooknovo.jpg"/>
          <p:cNvPicPr>
            <a:picLocks noChangeAspect="1" noChangeArrowheads="1"/>
          </p:cNvPicPr>
          <p:nvPr/>
        </p:nvPicPr>
        <p:blipFill>
          <a:blip r:embed="rId4"/>
          <a:srcRect/>
          <a:stretch>
            <a:fillRect/>
          </a:stretch>
        </p:blipFill>
        <p:spPr bwMode="auto">
          <a:xfrm>
            <a:off x="8962152" y="1581693"/>
            <a:ext cx="2812709" cy="1054766"/>
          </a:xfrm>
          <a:prstGeom prst="rect">
            <a:avLst/>
          </a:prstGeom>
          <a:ln>
            <a:noFill/>
          </a:ln>
          <a:effectLst>
            <a:outerShdw blurRad="292100" dist="139700" dir="2700000" algn="tl" rotWithShape="0">
              <a:srgbClr val="333333">
                <a:alpha val="65000"/>
              </a:srgbClr>
            </a:outerShdw>
          </a:effectLst>
        </p:spPr>
      </p:pic>
      <p:cxnSp>
        <p:nvCxnSpPr>
          <p:cNvPr id="19" name="Conexão recta 18"/>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CaixaDeTexto 19"/>
          <p:cNvSpPr txBox="1"/>
          <p:nvPr/>
        </p:nvSpPr>
        <p:spPr>
          <a:xfrm>
            <a:off x="650538" y="338046"/>
            <a:ext cx="10353822" cy="769441"/>
          </a:xfrm>
          <a:prstGeom prst="rect">
            <a:avLst/>
          </a:prstGeom>
          <a:noFill/>
        </p:spPr>
        <p:txBody>
          <a:bodyPr wrap="square" rtlCol="0">
            <a:spAutoFit/>
          </a:bodyPr>
          <a:lstStyle/>
          <a:p>
            <a:pPr lvl="0"/>
            <a:r>
              <a:rPr lang="pt-PT" sz="4400" spc="-100" dirty="0" smtClean="0">
                <a:gradFill>
                  <a:gsLst>
                    <a:gs pos="0">
                      <a:srgbClr val="FBFBFB"/>
                    </a:gs>
                    <a:gs pos="100000">
                      <a:srgbClr val="FBFBFB"/>
                    </a:gs>
                  </a:gsLst>
                  <a:lin ang="5400000" scaled="0"/>
                </a:gradFill>
                <a:latin typeface="Segoe UI Light" pitchFamily="34" charset="0"/>
              </a:rPr>
              <a:t>Por isso protege a tua privacidade!</a:t>
            </a:r>
            <a:endParaRPr lang="pt-PT" sz="4400" spc="-100" dirty="0">
              <a:gradFill>
                <a:gsLst>
                  <a:gs pos="0">
                    <a:srgbClr val="FBFBFB"/>
                  </a:gs>
                  <a:gs pos="100000">
                    <a:srgbClr val="FBFBFB"/>
                  </a:gs>
                </a:gsLst>
                <a:lin ang="5400000" scaled="0"/>
              </a:gradFill>
              <a:latin typeface="Segoe UI Light" pitchFamily="34" charset="0"/>
            </a:endParaRPr>
          </a:p>
        </p:txBody>
      </p:sp>
      <p:sp>
        <p:nvSpPr>
          <p:cNvPr id="21"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22" name="Picture 2" descr="\\esfb\Sistema\Profs\Tavares\Ambiente de trabalho\NetSegura2012\logo_dia_segurança_internet.png"/>
          <p:cNvPicPr>
            <a:picLocks noChangeAspect="1" noChangeArrowheads="1"/>
          </p:cNvPicPr>
          <p:nvPr/>
        </p:nvPicPr>
        <p:blipFill>
          <a:blip r:embed="rId5"/>
          <a:srcRect/>
          <a:stretch>
            <a:fillRect/>
          </a:stretch>
        </p:blipFill>
        <p:spPr bwMode="auto">
          <a:xfrm>
            <a:off x="11265878" y="211017"/>
            <a:ext cx="704608" cy="967434"/>
          </a:xfrm>
          <a:prstGeom prst="rect">
            <a:avLst/>
          </a:prstGeom>
          <a:noFill/>
        </p:spPr>
      </p:pic>
      <p:pic>
        <p:nvPicPr>
          <p:cNvPr id="18" name="Imagem 17" descr="Partners-in-Learning_logo_v_CMYK_r.png"/>
          <p:cNvPicPr>
            <a:picLocks noChangeAspect="1"/>
          </p:cNvPicPr>
          <p:nvPr/>
        </p:nvPicPr>
        <p:blipFill>
          <a:blip r:embed="rId6"/>
          <a:stretch>
            <a:fillRect/>
          </a:stretch>
        </p:blipFill>
        <p:spPr>
          <a:xfrm>
            <a:off x="168812" y="5930257"/>
            <a:ext cx="2377440" cy="846089"/>
          </a:xfrm>
          <a:prstGeom prst="rect">
            <a:avLst/>
          </a:prstGeom>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452" y="1378238"/>
            <a:ext cx="7988111" cy="45520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4" name="Conexão recta unidireccional 23"/>
          <p:cNvCxnSpPr/>
          <p:nvPr/>
        </p:nvCxnSpPr>
        <p:spPr>
          <a:xfrm>
            <a:off x="8336976" y="1653082"/>
            <a:ext cx="1707067" cy="2001165"/>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Conexão recta unidireccional 26"/>
          <p:cNvCxnSpPr/>
          <p:nvPr/>
        </p:nvCxnSpPr>
        <p:spPr>
          <a:xfrm flipH="1" flipV="1">
            <a:off x="7053944" y="5106391"/>
            <a:ext cx="2565069" cy="391884"/>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2" descr="C:\Users\i-amarto\Pictures\Logos internet segura\logointernet_segur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08554" y="6097383"/>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35507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Conexão recta 18"/>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CaixaDeTexto 19"/>
          <p:cNvSpPr txBox="1"/>
          <p:nvPr/>
        </p:nvSpPr>
        <p:spPr>
          <a:xfrm>
            <a:off x="744415" y="338046"/>
            <a:ext cx="10353822" cy="923330"/>
          </a:xfrm>
          <a:prstGeom prst="rect">
            <a:avLst/>
          </a:prstGeom>
          <a:noFill/>
        </p:spPr>
        <p:txBody>
          <a:bodyPr wrap="square" rtlCol="0">
            <a:spAutoFit/>
          </a:bodyPr>
          <a:lstStyle/>
          <a:p>
            <a:pPr lvl="0"/>
            <a:r>
              <a:rPr lang="pt-PT" sz="5400" spc="-100" dirty="0" smtClean="0">
                <a:gradFill>
                  <a:gsLst>
                    <a:gs pos="0">
                      <a:srgbClr val="FBFBFB"/>
                    </a:gs>
                    <a:gs pos="100000">
                      <a:srgbClr val="FBFBFB"/>
                    </a:gs>
                  </a:gsLst>
                  <a:lin ang="5400000" scaled="0"/>
                </a:gradFill>
                <a:latin typeface="Segoe UI Light" pitchFamily="34" charset="0"/>
              </a:rPr>
              <a:t>Como te queres mostrar...</a:t>
            </a:r>
            <a:endParaRPr lang="pt-PT" sz="5400" spc="-100" dirty="0">
              <a:gradFill>
                <a:gsLst>
                  <a:gs pos="0">
                    <a:srgbClr val="FBFBFB"/>
                  </a:gs>
                  <a:gs pos="100000">
                    <a:srgbClr val="FBFBFB"/>
                  </a:gs>
                </a:gsLst>
                <a:lin ang="5400000" scaled="0"/>
              </a:gradFill>
              <a:latin typeface="Segoe UI Light" pitchFamily="34" charset="0"/>
            </a:endParaRPr>
          </a:p>
        </p:txBody>
      </p:sp>
      <p:sp>
        <p:nvSpPr>
          <p:cNvPr id="21"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22" name="Picture 2" descr="\\esfb\Sistema\Profs\Tavares\Ambiente de trabalho\NetSegura2012\logo_dia_segurança_internet.png"/>
          <p:cNvPicPr>
            <a:picLocks noChangeAspect="1" noChangeArrowheads="1"/>
          </p:cNvPicPr>
          <p:nvPr/>
        </p:nvPicPr>
        <p:blipFill>
          <a:blip r:embed="rId3"/>
          <a:srcRect/>
          <a:stretch>
            <a:fillRect/>
          </a:stretch>
        </p:blipFill>
        <p:spPr bwMode="auto">
          <a:xfrm>
            <a:off x="11265878" y="211017"/>
            <a:ext cx="704608" cy="967434"/>
          </a:xfrm>
          <a:prstGeom prst="rect">
            <a:avLst/>
          </a:prstGeom>
          <a:noFill/>
        </p:spPr>
      </p:pic>
      <p:pic>
        <p:nvPicPr>
          <p:cNvPr id="18" name="Imagem 17" descr="Partners-in-Learning_logo_v_CMYK_r.png"/>
          <p:cNvPicPr>
            <a:picLocks noChangeAspect="1"/>
          </p:cNvPicPr>
          <p:nvPr/>
        </p:nvPicPr>
        <p:blipFill>
          <a:blip r:embed="rId4"/>
          <a:stretch>
            <a:fillRect/>
          </a:stretch>
        </p:blipFill>
        <p:spPr>
          <a:xfrm>
            <a:off x="168812" y="5930257"/>
            <a:ext cx="2377440" cy="846089"/>
          </a:xfrm>
          <a:prstGeom prst="rect">
            <a:avLst/>
          </a:prstGeom>
        </p:spPr>
      </p:pic>
      <p:sp>
        <p:nvSpPr>
          <p:cNvPr id="16" name="CaixaDeTexto 15"/>
          <p:cNvSpPr txBox="1"/>
          <p:nvPr/>
        </p:nvSpPr>
        <p:spPr>
          <a:xfrm>
            <a:off x="6984970" y="5505412"/>
            <a:ext cx="4984117" cy="523220"/>
          </a:xfrm>
          <a:prstGeom prst="rect">
            <a:avLst/>
          </a:prstGeom>
          <a:noFill/>
        </p:spPr>
        <p:txBody>
          <a:bodyPr wrap="square" rtlCol="0">
            <a:spAutoFit/>
          </a:bodyPr>
          <a:lstStyle/>
          <a:p>
            <a:pPr lvl="0"/>
            <a:r>
              <a:rPr lang="pt-PT" sz="2800" b="1" spc="-100" dirty="0" smtClean="0">
                <a:gradFill>
                  <a:gsLst>
                    <a:gs pos="0">
                      <a:srgbClr val="FBFBFB"/>
                    </a:gs>
                    <a:gs pos="100000">
                      <a:srgbClr val="FBFBFB"/>
                    </a:gs>
                  </a:gsLst>
                  <a:lin ang="5400000" scaled="0"/>
                </a:gradFill>
                <a:latin typeface="Segoe UI Light" pitchFamily="34" charset="0"/>
              </a:rPr>
              <a:t>…e quem te pode conhecer.</a:t>
            </a:r>
            <a:endParaRPr lang="pt-PT" sz="2800" b="1" spc="-100" dirty="0">
              <a:gradFill>
                <a:gsLst>
                  <a:gs pos="0">
                    <a:srgbClr val="FBFBFB"/>
                  </a:gs>
                  <a:gs pos="100000">
                    <a:srgbClr val="FBFBFB"/>
                  </a:gs>
                </a:gsLst>
                <a:lin ang="5400000" scaled="0"/>
              </a:gradFill>
              <a:latin typeface="Segoe UI Light" pitchFamily="34" charset="0"/>
            </a:endParaRPr>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7949" y="2861679"/>
            <a:ext cx="2834041" cy="26437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412" y="1436914"/>
            <a:ext cx="4649912" cy="34915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68809" y="2861678"/>
            <a:ext cx="1873215" cy="26437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84970" y="1327061"/>
            <a:ext cx="4757054" cy="4653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bwMode="auto">
          <a:xfrm>
            <a:off x="3942608" y="1381239"/>
            <a:ext cx="795647" cy="333258"/>
          </a:xfrm>
          <a:prstGeom prst="ellipse">
            <a:avLst/>
          </a:prstGeom>
          <a:noFill/>
          <a:ln w="635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4" name="Oval 23"/>
          <p:cNvSpPr/>
          <p:nvPr/>
        </p:nvSpPr>
        <p:spPr bwMode="auto">
          <a:xfrm>
            <a:off x="6899563" y="1261376"/>
            <a:ext cx="2268188" cy="650551"/>
          </a:xfrm>
          <a:prstGeom prst="ellipse">
            <a:avLst/>
          </a:prstGeom>
          <a:noFill/>
          <a:ln w="635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5" name="Oval 24"/>
          <p:cNvSpPr/>
          <p:nvPr/>
        </p:nvSpPr>
        <p:spPr bwMode="auto">
          <a:xfrm>
            <a:off x="4738255" y="2520996"/>
            <a:ext cx="795647" cy="333258"/>
          </a:xfrm>
          <a:prstGeom prst="ellipse">
            <a:avLst/>
          </a:prstGeom>
          <a:noFill/>
          <a:ln w="635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6" name="Oval 25"/>
          <p:cNvSpPr/>
          <p:nvPr/>
        </p:nvSpPr>
        <p:spPr bwMode="auto">
          <a:xfrm>
            <a:off x="7338948" y="3637277"/>
            <a:ext cx="1146167" cy="1415580"/>
          </a:xfrm>
          <a:prstGeom prst="ellipse">
            <a:avLst/>
          </a:prstGeom>
          <a:noFill/>
          <a:ln w="635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cxnSp>
        <p:nvCxnSpPr>
          <p:cNvPr id="30" name="Conexão recta unidireccional 29"/>
          <p:cNvCxnSpPr/>
          <p:nvPr/>
        </p:nvCxnSpPr>
        <p:spPr>
          <a:xfrm>
            <a:off x="5607524" y="1586651"/>
            <a:ext cx="973776" cy="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Conexão recta unidireccional 31"/>
          <p:cNvCxnSpPr/>
          <p:nvPr/>
        </p:nvCxnSpPr>
        <p:spPr>
          <a:xfrm flipH="1">
            <a:off x="6001779" y="1962019"/>
            <a:ext cx="641268" cy="693411"/>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Conexão recta unidireccional 34"/>
          <p:cNvCxnSpPr/>
          <p:nvPr/>
        </p:nvCxnSpPr>
        <p:spPr>
          <a:xfrm>
            <a:off x="8782062" y="4345067"/>
            <a:ext cx="771377" cy="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3" name="Picture 2" descr="C:\Users\i-amarto\Pictures\Logos internet segura\logointernet_segur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04900" y="6125538"/>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94859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Conexão recta 18"/>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CaixaDeTexto 19"/>
          <p:cNvSpPr txBox="1"/>
          <p:nvPr/>
        </p:nvSpPr>
        <p:spPr>
          <a:xfrm>
            <a:off x="744415" y="338046"/>
            <a:ext cx="10353822" cy="923330"/>
          </a:xfrm>
          <a:prstGeom prst="rect">
            <a:avLst/>
          </a:prstGeom>
          <a:noFill/>
        </p:spPr>
        <p:txBody>
          <a:bodyPr wrap="square" rtlCol="0">
            <a:spAutoFit/>
          </a:bodyPr>
          <a:lstStyle/>
          <a:p>
            <a:pPr lvl="0"/>
            <a:r>
              <a:rPr lang="pt-PT" sz="5400" spc="-100" dirty="0" smtClean="0">
                <a:gradFill>
                  <a:gsLst>
                    <a:gs pos="0">
                      <a:srgbClr val="FBFBFB"/>
                    </a:gs>
                    <a:gs pos="100000">
                      <a:srgbClr val="FBFBFB"/>
                    </a:gs>
                  </a:gsLst>
                  <a:lin ang="5400000" scaled="0"/>
                </a:gradFill>
                <a:latin typeface="Segoe UI Light" pitchFamily="34" charset="0"/>
              </a:rPr>
              <a:t>Podes apagar do teu mural...</a:t>
            </a:r>
            <a:endParaRPr lang="pt-PT" sz="5400" spc="-100" dirty="0">
              <a:gradFill>
                <a:gsLst>
                  <a:gs pos="0">
                    <a:srgbClr val="FBFBFB"/>
                  </a:gs>
                  <a:gs pos="100000">
                    <a:srgbClr val="FBFBFB"/>
                  </a:gs>
                </a:gsLst>
                <a:lin ang="5400000" scaled="0"/>
              </a:gradFill>
              <a:latin typeface="Segoe UI Light" pitchFamily="34" charset="0"/>
            </a:endParaRPr>
          </a:p>
        </p:txBody>
      </p:sp>
      <p:sp>
        <p:nvSpPr>
          <p:cNvPr id="21"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22" name="Picture 2" descr="\\esfb\Sistema\Profs\Tavares\Ambiente de trabalho\NetSegura2012\logo_dia_segurança_internet.png"/>
          <p:cNvPicPr>
            <a:picLocks noChangeAspect="1" noChangeArrowheads="1"/>
          </p:cNvPicPr>
          <p:nvPr/>
        </p:nvPicPr>
        <p:blipFill>
          <a:blip r:embed="rId3"/>
          <a:srcRect/>
          <a:stretch>
            <a:fillRect/>
          </a:stretch>
        </p:blipFill>
        <p:spPr bwMode="auto">
          <a:xfrm>
            <a:off x="11265878" y="211017"/>
            <a:ext cx="704608" cy="967434"/>
          </a:xfrm>
          <a:prstGeom prst="rect">
            <a:avLst/>
          </a:prstGeom>
          <a:noFill/>
        </p:spPr>
      </p:pic>
      <p:pic>
        <p:nvPicPr>
          <p:cNvPr id="18" name="Imagem 17" descr="Partners-in-Learning_logo_v_CMYK_r.png"/>
          <p:cNvPicPr>
            <a:picLocks noChangeAspect="1"/>
          </p:cNvPicPr>
          <p:nvPr/>
        </p:nvPicPr>
        <p:blipFill>
          <a:blip r:embed="rId4"/>
          <a:stretch>
            <a:fillRect/>
          </a:stretch>
        </p:blipFill>
        <p:spPr>
          <a:xfrm>
            <a:off x="168812" y="5930257"/>
            <a:ext cx="2377440" cy="846089"/>
          </a:xfrm>
          <a:prstGeom prst="rect">
            <a:avLst/>
          </a:prstGeom>
        </p:spPr>
      </p:pic>
      <p:sp>
        <p:nvSpPr>
          <p:cNvPr id="16" name="CaixaDeTexto 15"/>
          <p:cNvSpPr txBox="1"/>
          <p:nvPr/>
        </p:nvSpPr>
        <p:spPr>
          <a:xfrm>
            <a:off x="6437304" y="3066687"/>
            <a:ext cx="4921171" cy="1446550"/>
          </a:xfrm>
          <a:prstGeom prst="rect">
            <a:avLst/>
          </a:prstGeom>
          <a:noFill/>
        </p:spPr>
        <p:txBody>
          <a:bodyPr wrap="square" rtlCol="0">
            <a:spAutoFit/>
          </a:bodyPr>
          <a:lstStyle/>
          <a:p>
            <a:pPr lvl="0"/>
            <a:r>
              <a:rPr lang="pt-PT" sz="4400" spc="-100" dirty="0" smtClean="0">
                <a:gradFill>
                  <a:gsLst>
                    <a:gs pos="0">
                      <a:srgbClr val="FBFBFB"/>
                    </a:gs>
                    <a:gs pos="100000">
                      <a:srgbClr val="FBFBFB"/>
                    </a:gs>
                  </a:gsLst>
                  <a:lin ang="5400000" scaled="0"/>
                </a:gradFill>
                <a:latin typeface="Segoe UI Light" pitchFamily="34" charset="0"/>
              </a:rPr>
              <a:t>…o que quiseres, quando quiseres.</a:t>
            </a:r>
            <a:endParaRPr lang="pt-PT" sz="4400" spc="-100" dirty="0">
              <a:gradFill>
                <a:gsLst>
                  <a:gs pos="0">
                    <a:srgbClr val="FBFBFB"/>
                  </a:gs>
                  <a:gs pos="100000">
                    <a:srgbClr val="FBFBFB"/>
                  </a:gs>
                </a:gsLst>
                <a:lin ang="5400000" scaled="0"/>
              </a:gradFill>
              <a:latin typeface="Segoe UI Light" pitchFamily="34" charset="0"/>
            </a:endParaRPr>
          </a:p>
        </p:txBody>
      </p:sp>
      <p:pic>
        <p:nvPicPr>
          <p:cNvPr id="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4593" y="1381002"/>
            <a:ext cx="4002436" cy="48179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Conexão recta unidireccional 13"/>
          <p:cNvCxnSpPr/>
          <p:nvPr/>
        </p:nvCxnSpPr>
        <p:spPr>
          <a:xfrm flipH="1" flipV="1">
            <a:off x="5349514" y="3225446"/>
            <a:ext cx="1087790" cy="411257"/>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2" descr="C:\Users\i-amarto\Pictures\Logos internet segura\logointernet_segur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6974" y="6097383"/>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28537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Conexão recta 18"/>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CaixaDeTexto 19"/>
          <p:cNvSpPr txBox="1"/>
          <p:nvPr/>
        </p:nvSpPr>
        <p:spPr>
          <a:xfrm>
            <a:off x="744415" y="338046"/>
            <a:ext cx="10353822" cy="923330"/>
          </a:xfrm>
          <a:prstGeom prst="rect">
            <a:avLst/>
          </a:prstGeom>
          <a:noFill/>
        </p:spPr>
        <p:txBody>
          <a:bodyPr wrap="square" rtlCol="0">
            <a:spAutoFit/>
          </a:bodyPr>
          <a:lstStyle/>
          <a:p>
            <a:r>
              <a:rPr lang="pt-PT" sz="5400" spc="-100" dirty="0" smtClean="0">
                <a:gradFill>
                  <a:gsLst>
                    <a:gs pos="0">
                      <a:srgbClr val="FBFBFB"/>
                    </a:gs>
                    <a:gs pos="100000">
                      <a:srgbClr val="FBFBFB"/>
                    </a:gs>
                  </a:gsLst>
                  <a:lin ang="5400000" scaled="0"/>
                </a:gradFill>
                <a:latin typeface="Segoe UI Light" pitchFamily="34" charset="0"/>
              </a:rPr>
              <a:t>Uma experiência recente …</a:t>
            </a:r>
            <a:endParaRPr lang="pt-PT" sz="5400" spc="-100" dirty="0">
              <a:gradFill>
                <a:gsLst>
                  <a:gs pos="0">
                    <a:srgbClr val="FBFBFB"/>
                  </a:gs>
                  <a:gs pos="100000">
                    <a:srgbClr val="FBFBFB"/>
                  </a:gs>
                </a:gsLst>
                <a:lin ang="5400000" scaled="0"/>
              </a:gradFill>
              <a:latin typeface="Segoe UI Light" pitchFamily="34" charset="0"/>
            </a:endParaRPr>
          </a:p>
        </p:txBody>
      </p:sp>
      <p:sp>
        <p:nvSpPr>
          <p:cNvPr id="21"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22" name="Picture 2" descr="\\esfb\Sistema\Profs\Tavares\Ambiente de trabalho\NetSegura2012\logo_dia_segurança_internet.png"/>
          <p:cNvPicPr>
            <a:picLocks noChangeAspect="1" noChangeArrowheads="1"/>
          </p:cNvPicPr>
          <p:nvPr/>
        </p:nvPicPr>
        <p:blipFill>
          <a:blip r:embed="rId5"/>
          <a:srcRect/>
          <a:stretch>
            <a:fillRect/>
          </a:stretch>
        </p:blipFill>
        <p:spPr bwMode="auto">
          <a:xfrm>
            <a:off x="11265878" y="211017"/>
            <a:ext cx="704608" cy="967434"/>
          </a:xfrm>
          <a:prstGeom prst="rect">
            <a:avLst/>
          </a:prstGeom>
          <a:noFill/>
        </p:spPr>
      </p:pic>
      <p:pic>
        <p:nvPicPr>
          <p:cNvPr id="18" name="Imagem 17" descr="Partners-in-Learning_logo_v_CMYK_r.png"/>
          <p:cNvPicPr>
            <a:picLocks noChangeAspect="1"/>
          </p:cNvPicPr>
          <p:nvPr/>
        </p:nvPicPr>
        <p:blipFill>
          <a:blip r:embed="rId6"/>
          <a:stretch>
            <a:fillRect/>
          </a:stretch>
        </p:blipFill>
        <p:spPr>
          <a:xfrm>
            <a:off x="168812" y="5930257"/>
            <a:ext cx="2377440" cy="846089"/>
          </a:xfrm>
          <a:prstGeom prst="rect">
            <a:avLst/>
          </a:prstGeom>
        </p:spPr>
      </p:pic>
      <p:pic>
        <p:nvPicPr>
          <p:cNvPr id="3" name="OUTRO OLHAR - Perigo nas redes sociai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555916" y="1336743"/>
            <a:ext cx="7076991" cy="5194122"/>
          </a:xfrm>
          <a:prstGeom prst="rect">
            <a:avLst/>
          </a:prstGeom>
        </p:spPr>
      </p:pic>
    </p:spTree>
    <p:extLst>
      <p:ext uri="{BB962C8B-B14F-4D97-AF65-F5344CB8AC3E}">
        <p14:creationId xmlns:p14="http://schemas.microsoft.com/office/powerpoint/2010/main" val="380752283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9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21" name="Picture 3" descr="C:\Users\Antonio Tavares\AppData\Local\Microsoft\Windows\Temporary Internet Files\Content.IE5\OJ44YD1T\1324154497_MySpace_128x12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534" y="3307224"/>
            <a:ext cx="2632013" cy="24107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txBox="1">
            <a:spLocks/>
          </p:cNvSpPr>
          <p:nvPr/>
        </p:nvSpPr>
        <p:spPr>
          <a:xfrm>
            <a:off x="498028" y="1779588"/>
            <a:ext cx="11087994" cy="1124712"/>
          </a:xfrm>
          <a:prstGeom prst="rect">
            <a:avLst/>
          </a:prstGeom>
        </p:spPr>
        <p:txBody>
          <a:bodyPr anchor="ctr"/>
          <a:lstStyle>
            <a:lvl1pPr algn="l" defTabSz="914363" rtl="0" eaLnBrk="1" latinLnBrk="0" hangingPunct="1">
              <a:lnSpc>
                <a:spcPct val="90000"/>
              </a:lnSpc>
              <a:spcBef>
                <a:spcPct val="0"/>
              </a:spcBef>
              <a:buNone/>
              <a:defRPr lang="en-US" sz="5400" b="0" kern="1200" cap="none" spc="-100" baseline="0" dirty="0" smtClean="0">
                <a:ln w="3175">
                  <a:noFill/>
                </a:ln>
                <a:gradFill flip="none" rotWithShape="1">
                  <a:gsLst>
                    <a:gs pos="0">
                      <a:schemeClr val="tx1">
                        <a:lumMod val="65000"/>
                        <a:lumOff val="35000"/>
                      </a:schemeClr>
                    </a:gs>
                    <a:gs pos="100000">
                      <a:schemeClr val="tx1">
                        <a:lumMod val="65000"/>
                        <a:lumOff val="35000"/>
                      </a:schemeClr>
                    </a:gs>
                  </a:gsLst>
                  <a:lin ang="5400000" scaled="0"/>
                  <a:tileRect/>
                </a:gradFill>
                <a:effectLst/>
                <a:latin typeface="+mj-lt"/>
                <a:ea typeface="+mn-ea"/>
                <a:cs typeface="Arial" charset="0"/>
              </a:defRPr>
            </a:lvl1pPr>
          </a:lstStyle>
          <a:p>
            <a:endParaRPr lang="en-US" sz="8800" dirty="0">
              <a:gradFill>
                <a:gsLst>
                  <a:gs pos="96667">
                    <a:srgbClr val="FFFFFF"/>
                  </a:gs>
                  <a:gs pos="90000">
                    <a:srgbClr val="FFFFFF"/>
                  </a:gs>
                </a:gsLst>
                <a:lin ang="5400000" scaled="0"/>
              </a:gradFill>
            </a:endParaRPr>
          </a:p>
        </p:txBody>
      </p:sp>
      <p:graphicFrame>
        <p:nvGraphicFramePr>
          <p:cNvPr id="8" name="Diagrama 7"/>
          <p:cNvGraphicFramePr/>
          <p:nvPr>
            <p:extLst>
              <p:ext uri="{D42A27DB-BD31-4B8C-83A1-F6EECF244321}">
                <p14:modId xmlns:p14="http://schemas.microsoft.com/office/powerpoint/2010/main" val="2572655118"/>
              </p:ext>
            </p:extLst>
          </p:nvPr>
        </p:nvGraphicFramePr>
        <p:xfrm>
          <a:off x="5064370" y="1928118"/>
          <a:ext cx="5793546" cy="34880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4" descr="http://a0.twimg.com/a/1323972164/images/logos/twitter_newbird_white.png"/>
          <p:cNvPicPr>
            <a:picLocks noChangeAspect="1" noChangeArrowheads="1"/>
          </p:cNvPicPr>
          <p:nvPr/>
        </p:nvPicPr>
        <p:blipFill>
          <a:blip r:embed="rId8">
            <a:extLst>
              <a:ext uri="{28A0092B-C50C-407E-A947-70E740481C1C}">
                <a14:useLocalDpi xmlns:a14="http://schemas.microsoft.com/office/drawing/2010/main" val="0"/>
              </a:ext>
            </a:extLst>
          </a:blip>
          <a:srcRect l="8683" t="19671" r="10180" b="17014"/>
          <a:stretch>
            <a:fillRect/>
          </a:stretch>
        </p:blipFill>
        <p:spPr bwMode="auto">
          <a:xfrm>
            <a:off x="309279" y="1434274"/>
            <a:ext cx="4367283" cy="2933009"/>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Conexão recta 17"/>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CaixaDeTexto 18"/>
          <p:cNvSpPr txBox="1"/>
          <p:nvPr/>
        </p:nvSpPr>
        <p:spPr>
          <a:xfrm>
            <a:off x="759655" y="323978"/>
            <a:ext cx="10353822" cy="923330"/>
          </a:xfrm>
          <a:prstGeom prst="rect">
            <a:avLst/>
          </a:prstGeom>
          <a:noFill/>
        </p:spPr>
        <p:txBody>
          <a:bodyPr wrap="square" rtlCol="0">
            <a:spAutoFit/>
          </a:bodyPr>
          <a:lstStyle/>
          <a:p>
            <a:pPr lvl="0"/>
            <a:r>
              <a:rPr lang="pt-PT" sz="5400" spc="-100" dirty="0" smtClean="0">
                <a:gradFill>
                  <a:gsLst>
                    <a:gs pos="0">
                      <a:srgbClr val="FBFBFB"/>
                    </a:gs>
                    <a:gs pos="100000">
                      <a:srgbClr val="FBFBFB"/>
                    </a:gs>
                  </a:gsLst>
                  <a:lin ang="5400000" scaled="0"/>
                </a:gradFill>
                <a:latin typeface="Segoe UI Light" pitchFamily="34" charset="0"/>
              </a:rPr>
              <a:t>Cuidados nas redes sociais</a:t>
            </a:r>
            <a:endParaRPr lang="pt-PT" sz="5400" spc="-100" dirty="0">
              <a:gradFill>
                <a:gsLst>
                  <a:gs pos="0">
                    <a:srgbClr val="FBFBFB"/>
                  </a:gs>
                  <a:gs pos="100000">
                    <a:srgbClr val="FBFBFB"/>
                  </a:gs>
                </a:gsLst>
                <a:lin ang="5400000" scaled="0"/>
              </a:gradFill>
              <a:latin typeface="Segoe UI Light" pitchFamily="34" charset="0"/>
            </a:endParaRPr>
          </a:p>
        </p:txBody>
      </p:sp>
      <p:sp>
        <p:nvSpPr>
          <p:cNvPr id="22"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23" name="Picture 2" descr="\\esfb\Sistema\Profs\Tavares\Ambiente de trabalho\NetSegura2012\logo_dia_segurança_internet.png"/>
          <p:cNvPicPr>
            <a:picLocks noChangeAspect="1" noChangeArrowheads="1"/>
          </p:cNvPicPr>
          <p:nvPr/>
        </p:nvPicPr>
        <p:blipFill>
          <a:blip r:embed="rId9"/>
          <a:srcRect/>
          <a:stretch>
            <a:fillRect/>
          </a:stretch>
        </p:blipFill>
        <p:spPr bwMode="auto">
          <a:xfrm>
            <a:off x="11265878" y="211017"/>
            <a:ext cx="704608" cy="967434"/>
          </a:xfrm>
          <a:prstGeom prst="rect">
            <a:avLst/>
          </a:prstGeom>
          <a:noFill/>
        </p:spPr>
      </p:pic>
      <p:pic>
        <p:nvPicPr>
          <p:cNvPr id="17" name="Imagem 16" descr="Partners-in-Learning_logo_v_CMYK_r.png"/>
          <p:cNvPicPr>
            <a:picLocks noChangeAspect="1"/>
          </p:cNvPicPr>
          <p:nvPr/>
        </p:nvPicPr>
        <p:blipFill>
          <a:blip r:embed="rId10"/>
          <a:stretch>
            <a:fillRect/>
          </a:stretch>
        </p:blipFill>
        <p:spPr>
          <a:xfrm>
            <a:off x="168812" y="5930257"/>
            <a:ext cx="2377440" cy="846089"/>
          </a:xfrm>
          <a:prstGeom prst="rect">
            <a:avLst/>
          </a:prstGeom>
        </p:spPr>
      </p:pic>
      <p:pic>
        <p:nvPicPr>
          <p:cNvPr id="11" name="Picture 2" descr="C:\Users\i-amarto\Pictures\Logos internet segura\logointernet_segur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96975" y="6097383"/>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09805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Tavares\AppData\Local\Microsoft\Windows\Temporary Internet Files\Content.IE5\Q3GYOZ72\MP900422295.JPG"/>
          <p:cNvPicPr>
            <a:picLocks noChangeAspect="1" noChangeArrowheads="1"/>
          </p:cNvPicPr>
          <p:nvPr/>
        </p:nvPicPr>
        <p:blipFill>
          <a:blip r:embed="rId3"/>
          <a:srcRect/>
          <a:stretch>
            <a:fillRect/>
          </a:stretch>
        </p:blipFill>
        <p:spPr bwMode="auto">
          <a:xfrm>
            <a:off x="5803813" y="1856094"/>
            <a:ext cx="3538323" cy="3514299"/>
          </a:xfrm>
          <a:prstGeom prst="rect">
            <a:avLst/>
          </a:prstGeom>
          <a:noFill/>
        </p:spPr>
      </p:pic>
      <p:cxnSp>
        <p:nvCxnSpPr>
          <p:cNvPr id="19" name="Conexão recta 18"/>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CaixaDeTexto 19"/>
          <p:cNvSpPr txBox="1"/>
          <p:nvPr/>
        </p:nvSpPr>
        <p:spPr>
          <a:xfrm>
            <a:off x="759655" y="338046"/>
            <a:ext cx="10353822" cy="923330"/>
          </a:xfrm>
          <a:prstGeom prst="rect">
            <a:avLst/>
          </a:prstGeom>
          <a:noFill/>
        </p:spPr>
        <p:txBody>
          <a:bodyPr wrap="square" rtlCol="0">
            <a:spAutoFit/>
          </a:bodyPr>
          <a:lstStyle/>
          <a:p>
            <a:r>
              <a:rPr lang="pt-PT" sz="5400" spc="-100" dirty="0" smtClean="0">
                <a:gradFill>
                  <a:gsLst>
                    <a:gs pos="0">
                      <a:srgbClr val="FBFBFB"/>
                    </a:gs>
                    <a:gs pos="100000">
                      <a:srgbClr val="FBFBFB"/>
                    </a:gs>
                  </a:gsLst>
                  <a:lin ang="5400000" scaled="0"/>
                </a:gradFill>
                <a:latin typeface="Segoe UI Light" pitchFamily="34" charset="0"/>
              </a:rPr>
              <a:t>Os jogos online</a:t>
            </a:r>
            <a:endParaRPr lang="pt-PT" sz="5400" spc="-100" dirty="0">
              <a:gradFill>
                <a:gsLst>
                  <a:gs pos="0">
                    <a:srgbClr val="FBFBFB"/>
                  </a:gs>
                  <a:gs pos="100000">
                    <a:srgbClr val="FBFBFB"/>
                  </a:gs>
                </a:gsLst>
                <a:lin ang="5400000" scaled="0"/>
              </a:gradFill>
              <a:latin typeface="Segoe UI Light" pitchFamily="34" charset="0"/>
            </a:endParaRPr>
          </a:p>
        </p:txBody>
      </p:sp>
      <p:sp>
        <p:nvSpPr>
          <p:cNvPr id="21"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22" name="Picture 2" descr="\\esfb\Sistema\Profs\Tavares\Ambiente de trabalho\NetSegura2012\logo_dia_segurança_internet.png"/>
          <p:cNvPicPr>
            <a:picLocks noChangeAspect="1" noChangeArrowheads="1"/>
          </p:cNvPicPr>
          <p:nvPr/>
        </p:nvPicPr>
        <p:blipFill>
          <a:blip r:embed="rId4"/>
          <a:srcRect/>
          <a:stretch>
            <a:fillRect/>
          </a:stretch>
        </p:blipFill>
        <p:spPr bwMode="auto">
          <a:xfrm>
            <a:off x="11265878" y="211017"/>
            <a:ext cx="704608" cy="967434"/>
          </a:xfrm>
          <a:prstGeom prst="rect">
            <a:avLst/>
          </a:prstGeom>
          <a:noFill/>
        </p:spPr>
      </p:pic>
      <p:pic>
        <p:nvPicPr>
          <p:cNvPr id="1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l="9430" t="7318" r="8650"/>
          <a:stretch>
            <a:fillRect/>
          </a:stretch>
        </p:blipFill>
        <p:spPr bwMode="auto">
          <a:xfrm>
            <a:off x="2138288" y="1828799"/>
            <a:ext cx="3597298"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4"/>
          <p:cNvSpPr/>
          <p:nvPr/>
        </p:nvSpPr>
        <p:spPr bwMode="auto">
          <a:xfrm>
            <a:off x="2147691" y="4079631"/>
            <a:ext cx="7214673" cy="1378635"/>
          </a:xfrm>
          <a:prstGeom prst="rect">
            <a:avLst/>
          </a:prstGeom>
          <a:gradFill>
            <a:gsLst>
              <a:gs pos="100000">
                <a:srgbClr val="000000">
                  <a:alpha val="84000"/>
                </a:srgbClr>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r>
              <a:rPr lang="pt-PT" sz="2800" b="1" spc="-100" dirty="0" smtClean="0">
                <a:gradFill>
                  <a:gsLst>
                    <a:gs pos="0">
                      <a:srgbClr val="FBFBFB"/>
                    </a:gs>
                    <a:gs pos="100000">
                      <a:srgbClr val="FBFBFB"/>
                    </a:gs>
                  </a:gsLst>
                  <a:lin ang="5400000" scaled="0"/>
                </a:gradFill>
                <a:latin typeface="Segoe UI Light" pitchFamily="34" charset="0"/>
              </a:rPr>
              <a:t>Jogar online é divertido mas pode ter riscos.</a:t>
            </a:r>
            <a:endParaRPr lang="pt-PT" sz="2800"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24" name="Imagem 23" descr="Partners-in-Learning_logo_v_CMYK_r.png"/>
          <p:cNvPicPr>
            <a:picLocks noChangeAspect="1"/>
          </p:cNvPicPr>
          <p:nvPr/>
        </p:nvPicPr>
        <p:blipFill>
          <a:blip r:embed="rId6"/>
          <a:stretch>
            <a:fillRect/>
          </a:stretch>
        </p:blipFill>
        <p:spPr>
          <a:xfrm>
            <a:off x="168812" y="5930257"/>
            <a:ext cx="2377440" cy="846089"/>
          </a:xfrm>
          <a:prstGeom prst="rect">
            <a:avLst/>
          </a:prstGeom>
        </p:spPr>
      </p:pic>
    </p:spTree>
    <p:extLst>
      <p:ext uri="{BB962C8B-B14F-4D97-AF65-F5344CB8AC3E}">
        <p14:creationId xmlns:p14="http://schemas.microsoft.com/office/powerpoint/2010/main" val="162749512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Conexão recta 18"/>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CaixaDeTexto 19"/>
          <p:cNvSpPr txBox="1"/>
          <p:nvPr/>
        </p:nvSpPr>
        <p:spPr>
          <a:xfrm>
            <a:off x="744415" y="338046"/>
            <a:ext cx="10353822" cy="830997"/>
          </a:xfrm>
          <a:prstGeom prst="rect">
            <a:avLst/>
          </a:prstGeom>
          <a:noFill/>
        </p:spPr>
        <p:txBody>
          <a:bodyPr wrap="square" rtlCol="0">
            <a:spAutoFit/>
          </a:bodyPr>
          <a:lstStyle/>
          <a:p>
            <a:pPr lvl="0"/>
            <a:r>
              <a:rPr lang="pt-PT" sz="4800" b="1" spc="-100" dirty="0" smtClean="0">
                <a:gradFill>
                  <a:gsLst>
                    <a:gs pos="0">
                      <a:srgbClr val="FBFBFB"/>
                    </a:gs>
                    <a:gs pos="100000">
                      <a:srgbClr val="FBFBFB"/>
                    </a:gs>
                  </a:gsLst>
                  <a:lin ang="5400000" scaled="0"/>
                </a:gradFill>
                <a:latin typeface="Segoe UI Light" pitchFamily="34" charset="0"/>
              </a:rPr>
              <a:t>Tem cuidado quando jogas online…</a:t>
            </a:r>
            <a:endParaRPr lang="pt-PT" sz="4800" b="1" spc="-100" dirty="0">
              <a:gradFill>
                <a:gsLst>
                  <a:gs pos="0">
                    <a:srgbClr val="FBFBFB"/>
                  </a:gs>
                  <a:gs pos="100000">
                    <a:srgbClr val="FBFBFB"/>
                  </a:gs>
                </a:gsLst>
                <a:lin ang="5400000" scaled="0"/>
              </a:gradFill>
              <a:latin typeface="Segoe UI Light" pitchFamily="34" charset="0"/>
            </a:endParaRPr>
          </a:p>
        </p:txBody>
      </p:sp>
      <p:sp>
        <p:nvSpPr>
          <p:cNvPr id="21"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22" name="Picture 2" descr="\\esfb\Sistema\Profs\Tavares\Ambiente de trabalho\NetSegura2012\logo_dia_segurança_internet.png"/>
          <p:cNvPicPr>
            <a:picLocks noChangeAspect="1" noChangeArrowheads="1"/>
          </p:cNvPicPr>
          <p:nvPr/>
        </p:nvPicPr>
        <p:blipFill>
          <a:blip r:embed="rId3"/>
          <a:srcRect/>
          <a:stretch>
            <a:fillRect/>
          </a:stretch>
        </p:blipFill>
        <p:spPr bwMode="auto">
          <a:xfrm>
            <a:off x="11265878" y="211017"/>
            <a:ext cx="704608" cy="967434"/>
          </a:xfrm>
          <a:prstGeom prst="rect">
            <a:avLst/>
          </a:prstGeom>
          <a:noFill/>
        </p:spPr>
      </p:pic>
      <p:pic>
        <p:nvPicPr>
          <p:cNvPr id="18" name="Imagem 17" descr="Partners-in-Learning_logo_v_CMYK_r.png"/>
          <p:cNvPicPr>
            <a:picLocks noChangeAspect="1"/>
          </p:cNvPicPr>
          <p:nvPr/>
        </p:nvPicPr>
        <p:blipFill>
          <a:blip r:embed="rId4"/>
          <a:stretch>
            <a:fillRect/>
          </a:stretch>
        </p:blipFill>
        <p:spPr>
          <a:xfrm>
            <a:off x="168812" y="5930257"/>
            <a:ext cx="2377440" cy="846089"/>
          </a:xfrm>
          <a:prstGeom prst="rect">
            <a:avLst/>
          </a:prstGeom>
        </p:spPr>
      </p:pic>
      <p:pic>
        <p:nvPicPr>
          <p:cNvPr id="7" name="Picture 2"/>
          <p:cNvPicPr>
            <a:picLocks noChangeAspect="1" noChangeArrowheads="1"/>
          </p:cNvPicPr>
          <p:nvPr/>
        </p:nvPicPr>
        <p:blipFill>
          <a:blip r:embed="rId5">
            <a:duotone>
              <a:prstClr val="black"/>
              <a:schemeClr val="tx2">
                <a:tint val="45000"/>
                <a:satMod val="400000"/>
              </a:schemeClr>
            </a:duotone>
          </a:blip>
          <a:srcRect/>
          <a:stretch>
            <a:fillRect/>
          </a:stretch>
        </p:blipFill>
        <p:spPr bwMode="auto">
          <a:xfrm>
            <a:off x="1931657" y="1430829"/>
            <a:ext cx="8325509" cy="44994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7977289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File:Xbox-360-Consoles-Infobox.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935" y="2090030"/>
            <a:ext cx="3413580" cy="2154424"/>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Conexão recta 14"/>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CaixaDeTexto 15"/>
          <p:cNvSpPr txBox="1"/>
          <p:nvPr/>
        </p:nvSpPr>
        <p:spPr>
          <a:xfrm>
            <a:off x="759655" y="323978"/>
            <a:ext cx="10353822" cy="923330"/>
          </a:xfrm>
          <a:prstGeom prst="rect">
            <a:avLst/>
          </a:prstGeom>
          <a:noFill/>
        </p:spPr>
        <p:txBody>
          <a:bodyPr wrap="square" rtlCol="0">
            <a:spAutoFit/>
          </a:bodyPr>
          <a:lstStyle/>
          <a:p>
            <a:pPr lvl="0"/>
            <a:r>
              <a:rPr lang="pt-PT" sz="5400" spc="-100" dirty="0" smtClean="0">
                <a:gradFill>
                  <a:gsLst>
                    <a:gs pos="0">
                      <a:srgbClr val="FBFBFB"/>
                    </a:gs>
                    <a:gs pos="100000">
                      <a:srgbClr val="FBFBFB"/>
                    </a:gs>
                  </a:gsLst>
                  <a:lin ang="5400000" scaled="0"/>
                </a:gradFill>
                <a:latin typeface="Segoe UI Light" pitchFamily="34" charset="0"/>
              </a:rPr>
              <a:t>Joga em segurança!</a:t>
            </a:r>
            <a:endParaRPr lang="pt-PT" sz="5400" spc="-100" dirty="0">
              <a:gradFill>
                <a:gsLst>
                  <a:gs pos="0">
                    <a:srgbClr val="FBFBFB"/>
                  </a:gs>
                  <a:gs pos="100000">
                    <a:srgbClr val="FBFBFB"/>
                  </a:gs>
                </a:gsLst>
                <a:lin ang="5400000" scaled="0"/>
              </a:gradFill>
              <a:latin typeface="Segoe UI Light" pitchFamily="34" charset="0"/>
            </a:endParaRPr>
          </a:p>
        </p:txBody>
      </p:sp>
      <p:graphicFrame>
        <p:nvGraphicFramePr>
          <p:cNvPr id="18" name="Diagrama 17"/>
          <p:cNvGraphicFramePr/>
          <p:nvPr>
            <p:extLst>
              <p:ext uri="{D42A27DB-BD31-4B8C-83A1-F6EECF244321}">
                <p14:modId xmlns:p14="http://schemas.microsoft.com/office/powerpoint/2010/main" val="1504176564"/>
              </p:ext>
            </p:extLst>
          </p:nvPr>
        </p:nvGraphicFramePr>
        <p:xfrm>
          <a:off x="4783016" y="2067951"/>
          <a:ext cx="6274189" cy="33200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6386" name="Picture 2" descr="http://rocketdock.com/images/screenshots/XBOX360.png"/>
          <p:cNvPicPr>
            <a:picLocks noChangeAspect="1" noChangeArrowheads="1"/>
          </p:cNvPicPr>
          <p:nvPr/>
        </p:nvPicPr>
        <p:blipFill>
          <a:blip r:embed="rId10"/>
          <a:srcRect/>
          <a:stretch>
            <a:fillRect/>
          </a:stretch>
        </p:blipFill>
        <p:spPr bwMode="auto">
          <a:xfrm>
            <a:off x="2704112" y="3681261"/>
            <a:ext cx="1782400" cy="1782400"/>
          </a:xfrm>
          <a:prstGeom prst="rect">
            <a:avLst/>
          </a:prstGeom>
          <a:noFill/>
        </p:spPr>
      </p:pic>
      <p:sp>
        <p:nvSpPr>
          <p:cNvPr id="19"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20" name="Picture 2" descr="\\esfb\Sistema\Profs\Tavares\Ambiente de trabalho\NetSegura2012\logo_dia_segurança_internet.png"/>
          <p:cNvPicPr>
            <a:picLocks noChangeAspect="1" noChangeArrowheads="1"/>
          </p:cNvPicPr>
          <p:nvPr/>
        </p:nvPicPr>
        <p:blipFill>
          <a:blip r:embed="rId11"/>
          <a:srcRect/>
          <a:stretch>
            <a:fillRect/>
          </a:stretch>
        </p:blipFill>
        <p:spPr bwMode="auto">
          <a:xfrm>
            <a:off x="11265878" y="211017"/>
            <a:ext cx="704608" cy="967434"/>
          </a:xfrm>
          <a:prstGeom prst="rect">
            <a:avLst/>
          </a:prstGeom>
          <a:noFill/>
        </p:spPr>
      </p:pic>
      <p:pic>
        <p:nvPicPr>
          <p:cNvPr id="17" name="Imagem 16" descr="Partners-in-Learning_logo_v_CMYK_r.png"/>
          <p:cNvPicPr>
            <a:picLocks noChangeAspect="1"/>
          </p:cNvPicPr>
          <p:nvPr/>
        </p:nvPicPr>
        <p:blipFill>
          <a:blip r:embed="rId12"/>
          <a:stretch>
            <a:fillRect/>
          </a:stretch>
        </p:blipFill>
        <p:spPr>
          <a:xfrm>
            <a:off x="168812" y="5930257"/>
            <a:ext cx="2377440" cy="846089"/>
          </a:xfrm>
          <a:prstGeom prst="rect">
            <a:avLst/>
          </a:prstGeom>
        </p:spPr>
      </p:pic>
    </p:spTree>
    <p:extLst>
      <p:ext uri="{BB962C8B-B14F-4D97-AF65-F5344CB8AC3E}">
        <p14:creationId xmlns:p14="http://schemas.microsoft.com/office/powerpoint/2010/main" val="248223156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98206" y="1681316"/>
            <a:ext cx="11282517" cy="3288889"/>
          </a:xfrm>
        </p:spPr>
        <p:txBody>
          <a:bodyPr>
            <a:normAutofit/>
          </a:bodyPr>
          <a:lstStyle/>
          <a:p>
            <a:r>
              <a:rPr lang="pt-PT" sz="1800" dirty="0" smtClean="0"/>
              <a:t>Da responsabilidade da DGE (Direcção geral da Educação), o </a:t>
            </a:r>
            <a:r>
              <a:rPr lang="pt-PT" sz="1800" dirty="0" err="1" smtClean="0"/>
              <a:t>SeguraNet</a:t>
            </a:r>
            <a:r>
              <a:rPr lang="pt-PT" sz="1800" dirty="0" smtClean="0"/>
              <a:t> é o “Braço armado” para a sensibilização, do Centro Internet Segura junto das escolas e da comunidade escolar</a:t>
            </a:r>
          </a:p>
          <a:p>
            <a:r>
              <a:rPr lang="pt-PT" sz="2800" dirty="0" smtClean="0"/>
              <a:t>O seu objectivo é a promoção </a:t>
            </a:r>
            <a:r>
              <a:rPr lang="pt-PT" sz="2800" dirty="0"/>
              <a:t>da navegação crítica, consciente e segura, na Internet, </a:t>
            </a:r>
            <a:endParaRPr lang="pt-PT" sz="2800" dirty="0" smtClean="0"/>
          </a:p>
          <a:p>
            <a:r>
              <a:rPr lang="pt-PT" sz="2800" dirty="0" smtClean="0"/>
              <a:t>O </a:t>
            </a:r>
            <a:r>
              <a:rPr lang="pt-PT" sz="2800" dirty="0"/>
              <a:t>lema </a:t>
            </a:r>
            <a:r>
              <a:rPr lang="pt-PT" sz="2800" dirty="0" smtClean="0"/>
              <a:t>é </a:t>
            </a:r>
            <a:r>
              <a:rPr lang="pt-PT" sz="2800" b="1" i="1" dirty="0" smtClean="0"/>
              <a:t>"Tu </a:t>
            </a:r>
            <a:r>
              <a:rPr lang="pt-PT" sz="2800" b="1" i="1" dirty="0"/>
              <a:t>decides por onde vais."</a:t>
            </a:r>
            <a:r>
              <a:rPr lang="pt-PT" u="sng" dirty="0"/>
              <a:t/>
            </a:r>
            <a:br>
              <a:rPr lang="pt-PT" u="sng" dirty="0"/>
            </a:br>
            <a:endParaRPr lang="pt-PT" dirty="0"/>
          </a:p>
          <a:p>
            <a:endParaRPr lang="pt-PT" dirty="0"/>
          </a:p>
        </p:txBody>
      </p:sp>
      <p:cxnSp>
        <p:nvCxnSpPr>
          <p:cNvPr id="8" name="Conexão recta 7"/>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1511" y="112366"/>
            <a:ext cx="1618733" cy="134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5105108" y="383458"/>
            <a:ext cx="6371304" cy="615553"/>
          </a:xfrm>
          <a:prstGeom prst="rect">
            <a:avLst/>
          </a:prstGeom>
          <a:noFill/>
        </p:spPr>
        <p:txBody>
          <a:bodyPr wrap="square" lIns="0" tIns="0" rIns="0" bIns="0" rtlCol="0">
            <a:spAutoFit/>
          </a:bodyPr>
          <a:lstStyle/>
          <a:p>
            <a:pPr algn="r"/>
            <a:r>
              <a:rPr lang="pt-PT" sz="4000" dirty="0">
                <a:gradFill>
                  <a:gsLst>
                    <a:gs pos="0">
                      <a:srgbClr val="FFFFFF"/>
                    </a:gs>
                    <a:gs pos="86000">
                      <a:srgbClr val="FFFFFF"/>
                    </a:gs>
                  </a:gsLst>
                  <a:lin ang="5400000" scaled="0"/>
                </a:gradFill>
                <a:latin typeface="Segoe UI Light" pitchFamily="34" charset="0"/>
              </a:rPr>
              <a:t>http://www.seguranet.pt</a:t>
            </a:r>
            <a:endParaRPr lang="pt-PT" sz="4000" dirty="0" smtClean="0">
              <a:gradFill>
                <a:gsLst>
                  <a:gs pos="0">
                    <a:srgbClr val="FFFFFF"/>
                  </a:gs>
                  <a:gs pos="86000">
                    <a:srgbClr val="FFFFFF"/>
                  </a:gs>
                </a:gsLst>
                <a:lin ang="5400000" scaled="0"/>
              </a:gradFill>
              <a:latin typeface="Segoe UI Light" pitchFamily="34" charset="0"/>
            </a:endParaRPr>
          </a:p>
        </p:txBody>
      </p:sp>
      <p:sp>
        <p:nvSpPr>
          <p:cNvPr id="3" name="CaixaDeTexto 2"/>
          <p:cNvSpPr txBox="1"/>
          <p:nvPr/>
        </p:nvSpPr>
        <p:spPr>
          <a:xfrm>
            <a:off x="250723" y="4852219"/>
            <a:ext cx="11665974" cy="1107996"/>
          </a:xfrm>
          <a:prstGeom prst="rect">
            <a:avLst/>
          </a:prstGeom>
          <a:noFill/>
        </p:spPr>
        <p:txBody>
          <a:bodyPr wrap="square" lIns="0" tIns="0" rIns="0" bIns="0" rtlCol="0">
            <a:spAutoFit/>
          </a:bodyPr>
          <a:lstStyle/>
          <a:p>
            <a:pPr algn="r"/>
            <a:r>
              <a:rPr lang="pt-PT" sz="2400" b="1" dirty="0" smtClean="0">
                <a:gradFill>
                  <a:gsLst>
                    <a:gs pos="0">
                      <a:srgbClr val="FFFFFF"/>
                    </a:gs>
                    <a:gs pos="86000">
                      <a:srgbClr val="FFFFFF"/>
                    </a:gs>
                  </a:gsLst>
                  <a:lin ang="5400000" scaled="0"/>
                </a:gradFill>
                <a:latin typeface="Segoe UI Light" pitchFamily="34" charset="0"/>
              </a:rPr>
              <a:t>O </a:t>
            </a:r>
            <a:r>
              <a:rPr lang="pt-PT" sz="2400" b="1" dirty="0" err="1" smtClean="0">
                <a:gradFill>
                  <a:gsLst>
                    <a:gs pos="0">
                      <a:srgbClr val="FFFFFF"/>
                    </a:gs>
                    <a:gs pos="86000">
                      <a:srgbClr val="FFFFFF"/>
                    </a:gs>
                  </a:gsLst>
                  <a:lin ang="5400000" scaled="0"/>
                </a:gradFill>
                <a:latin typeface="Segoe UI Light" pitchFamily="34" charset="0"/>
              </a:rPr>
              <a:t>SeguraNet</a:t>
            </a:r>
            <a:r>
              <a:rPr lang="pt-PT" sz="2400" b="1" dirty="0" smtClean="0">
                <a:gradFill>
                  <a:gsLst>
                    <a:gs pos="0">
                      <a:srgbClr val="FFFFFF"/>
                    </a:gs>
                    <a:gs pos="86000">
                      <a:srgbClr val="FFFFFF"/>
                    </a:gs>
                  </a:gsLst>
                  <a:lin ang="5400000" scaled="0"/>
                </a:gradFill>
                <a:latin typeface="Segoe UI Light" pitchFamily="34" charset="0"/>
              </a:rPr>
              <a:t> tem 2 tipos de actividades. Os desafios e os concursos para as escolas e também para os alunos e os seus encarregados de educação. Paralelamente o </a:t>
            </a:r>
            <a:r>
              <a:rPr lang="pt-PT" sz="2400" b="1" dirty="0" err="1" smtClean="0">
                <a:gradFill>
                  <a:gsLst>
                    <a:gs pos="0">
                      <a:srgbClr val="FFFFFF"/>
                    </a:gs>
                    <a:gs pos="86000">
                      <a:srgbClr val="FFFFFF"/>
                    </a:gs>
                  </a:gsLst>
                  <a:lin ang="5400000" scaled="0"/>
                </a:gradFill>
                <a:latin typeface="Segoe UI Light" pitchFamily="34" charset="0"/>
              </a:rPr>
              <a:t>SeguraNet</a:t>
            </a:r>
            <a:r>
              <a:rPr lang="pt-PT" sz="2400" b="1" dirty="0" smtClean="0">
                <a:gradFill>
                  <a:gsLst>
                    <a:gs pos="0">
                      <a:srgbClr val="FFFFFF"/>
                    </a:gs>
                    <a:gs pos="86000">
                      <a:srgbClr val="FFFFFF"/>
                    </a:gs>
                  </a:gsLst>
                  <a:lin ang="5400000" scaled="0"/>
                </a:gradFill>
                <a:latin typeface="Segoe UI Light" pitchFamily="34" charset="0"/>
              </a:rPr>
              <a:t> faz formação em segurança na Internet para professores, monitores e educadores.</a:t>
            </a:r>
          </a:p>
        </p:txBody>
      </p:sp>
      <p:pic>
        <p:nvPicPr>
          <p:cNvPr id="7" name="Picture 2" descr="C:\Users\i-amarto\Pictures\Logos internet segura\logointernet_segu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2788" y="6179933"/>
            <a:ext cx="1363909" cy="51183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8465" y="6188729"/>
            <a:ext cx="4109045" cy="504000"/>
          </a:xfrm>
          <a:prstGeom prst="rect">
            <a:avLst/>
          </a:prstGeom>
        </p:spPr>
      </p:pic>
    </p:spTree>
    <p:extLst>
      <p:ext uri="{BB962C8B-B14F-4D97-AF65-F5344CB8AC3E}">
        <p14:creationId xmlns:p14="http://schemas.microsoft.com/office/powerpoint/2010/main" val="142338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cxnSp>
        <p:nvCxnSpPr>
          <p:cNvPr id="18" name="Conexão recta 17"/>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CaixaDeTexto 20"/>
          <p:cNvSpPr txBox="1"/>
          <p:nvPr/>
        </p:nvSpPr>
        <p:spPr>
          <a:xfrm>
            <a:off x="759655" y="323978"/>
            <a:ext cx="10353822" cy="923330"/>
          </a:xfrm>
          <a:prstGeom prst="rect">
            <a:avLst/>
          </a:prstGeom>
          <a:noFill/>
        </p:spPr>
        <p:txBody>
          <a:bodyPr wrap="square" rtlCol="0">
            <a:spAutoFit/>
          </a:bodyPr>
          <a:lstStyle/>
          <a:p>
            <a:pPr lvl="0"/>
            <a:r>
              <a:rPr lang="pt-PT" sz="5400" spc="-100" dirty="0" smtClean="0">
                <a:gradFill>
                  <a:gsLst>
                    <a:gs pos="0">
                      <a:srgbClr val="FBFBFB"/>
                    </a:gs>
                    <a:gs pos="100000">
                      <a:srgbClr val="FBFBFB"/>
                    </a:gs>
                  </a:gsLst>
                  <a:lin ang="5400000" scaled="0"/>
                </a:gradFill>
                <a:latin typeface="Segoe UI Light" pitchFamily="34" charset="0"/>
              </a:rPr>
              <a:t>Ameaças online</a:t>
            </a:r>
            <a:endParaRPr lang="pt-PT" sz="5400" spc="-100" dirty="0">
              <a:gradFill>
                <a:gsLst>
                  <a:gs pos="0">
                    <a:srgbClr val="FBFBFB"/>
                  </a:gs>
                  <a:gs pos="100000">
                    <a:srgbClr val="FBFBFB"/>
                  </a:gs>
                </a:gsLst>
                <a:lin ang="5400000" scaled="0"/>
              </a:gradFill>
              <a:latin typeface="Segoe UI Light" pitchFamily="34" charset="0"/>
            </a:endParaRPr>
          </a:p>
        </p:txBody>
      </p:sp>
      <p:pic>
        <p:nvPicPr>
          <p:cNvPr id="73730" name="Picture 2"/>
          <p:cNvPicPr>
            <a:picLocks noChangeAspect="1" noChangeArrowheads="1"/>
          </p:cNvPicPr>
          <p:nvPr/>
        </p:nvPicPr>
        <p:blipFill>
          <a:blip r:embed="rId2"/>
          <a:srcRect l="10592" r="4020"/>
          <a:stretch>
            <a:fillRect/>
          </a:stretch>
        </p:blipFill>
        <p:spPr bwMode="auto">
          <a:xfrm>
            <a:off x="5936560" y="1714255"/>
            <a:ext cx="3602279" cy="3600000"/>
          </a:xfrm>
          <a:prstGeom prst="rect">
            <a:avLst/>
          </a:prstGeom>
          <a:noFill/>
          <a:ln w="9525">
            <a:noFill/>
            <a:miter lim="800000"/>
            <a:headEnd/>
            <a:tailEnd/>
          </a:ln>
          <a:effectLst/>
        </p:spPr>
      </p:pic>
      <p:pic>
        <p:nvPicPr>
          <p:cNvPr id="73731" name="Picture 3"/>
          <p:cNvPicPr>
            <a:picLocks noChangeAspect="1" noChangeArrowheads="1"/>
          </p:cNvPicPr>
          <p:nvPr/>
        </p:nvPicPr>
        <p:blipFill>
          <a:blip r:embed="rId3"/>
          <a:srcRect l="20989" r="12196"/>
          <a:stretch>
            <a:fillRect/>
          </a:stretch>
        </p:blipFill>
        <p:spPr bwMode="auto">
          <a:xfrm>
            <a:off x="2335231" y="1714255"/>
            <a:ext cx="3597207" cy="3600000"/>
          </a:xfrm>
          <a:prstGeom prst="rect">
            <a:avLst/>
          </a:prstGeom>
          <a:noFill/>
          <a:ln w="9525">
            <a:noFill/>
            <a:miter lim="800000"/>
            <a:headEnd/>
            <a:tailEnd/>
          </a:ln>
          <a:effectLst/>
        </p:spPr>
      </p:pic>
      <p:sp>
        <p:nvSpPr>
          <p:cNvPr id="22" name="Rectangle 24"/>
          <p:cNvSpPr/>
          <p:nvPr/>
        </p:nvSpPr>
        <p:spPr bwMode="auto">
          <a:xfrm>
            <a:off x="2321169" y="4079631"/>
            <a:ext cx="7230793" cy="1378635"/>
          </a:xfrm>
          <a:prstGeom prst="rect">
            <a:avLst/>
          </a:prstGeom>
          <a:gradFill>
            <a:gsLst>
              <a:gs pos="100000">
                <a:srgbClr val="000000">
                  <a:alpha val="84000"/>
                </a:srgbClr>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r>
              <a:rPr lang="pt-PT" sz="3200" b="1" spc="-100" dirty="0" smtClean="0">
                <a:gradFill>
                  <a:gsLst>
                    <a:gs pos="0">
                      <a:srgbClr val="FBFBFB"/>
                    </a:gs>
                    <a:gs pos="100000">
                      <a:srgbClr val="FBFBFB"/>
                    </a:gs>
                  </a:gsLst>
                  <a:lin ang="5400000" scaled="0"/>
                </a:gradFill>
                <a:latin typeface="Segoe UI Light" pitchFamily="34" charset="0"/>
              </a:rPr>
              <a:t>Mantém-te  em segurança na Internet!</a:t>
            </a:r>
            <a:endParaRPr lang="pt-PT" sz="2400"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9"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30" name="Picture 2" descr="\\esfb\Sistema\Profs\Tavares\Ambiente de trabalho\NetSegura2012\logo_dia_segurança_internet.png"/>
          <p:cNvPicPr>
            <a:picLocks noChangeAspect="1" noChangeArrowheads="1"/>
          </p:cNvPicPr>
          <p:nvPr/>
        </p:nvPicPr>
        <p:blipFill>
          <a:blip r:embed="rId4"/>
          <a:srcRect/>
          <a:stretch>
            <a:fillRect/>
          </a:stretch>
        </p:blipFill>
        <p:spPr bwMode="auto">
          <a:xfrm>
            <a:off x="11265878" y="211017"/>
            <a:ext cx="704608" cy="967434"/>
          </a:xfrm>
          <a:prstGeom prst="rect">
            <a:avLst/>
          </a:prstGeom>
          <a:noFill/>
        </p:spPr>
      </p:pic>
      <p:pic>
        <p:nvPicPr>
          <p:cNvPr id="16" name="Imagem 15" descr="Partners-in-Learning_logo_v_CMYK_r.png"/>
          <p:cNvPicPr>
            <a:picLocks noChangeAspect="1"/>
          </p:cNvPicPr>
          <p:nvPr/>
        </p:nvPicPr>
        <p:blipFill>
          <a:blip r:embed="rId5"/>
          <a:stretch>
            <a:fillRect/>
          </a:stretch>
        </p:blipFill>
        <p:spPr>
          <a:xfrm>
            <a:off x="168812" y="5930257"/>
            <a:ext cx="2377440" cy="846089"/>
          </a:xfrm>
          <a:prstGeom prst="rect">
            <a:avLst/>
          </a:prstGeom>
        </p:spPr>
      </p:pic>
    </p:spTree>
    <p:extLst>
      <p:ext uri="{BB962C8B-B14F-4D97-AF65-F5344CB8AC3E}">
        <p14:creationId xmlns:p14="http://schemas.microsoft.com/office/powerpoint/2010/main" val="7135607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498028" y="2542441"/>
            <a:ext cx="11087994" cy="830997"/>
          </a:xfrm>
          <a:prstGeom prst="rect">
            <a:avLst/>
          </a:prstGeom>
        </p:spPr>
        <p:txBody>
          <a:bodyPr anchor="ctr"/>
          <a:lstStyle>
            <a:lvl1pPr algn="l" defTabSz="914363" rtl="0" eaLnBrk="1" latinLnBrk="0" hangingPunct="1">
              <a:lnSpc>
                <a:spcPct val="90000"/>
              </a:lnSpc>
              <a:spcBef>
                <a:spcPct val="0"/>
              </a:spcBef>
              <a:buNone/>
              <a:defRPr lang="en-US" sz="5400" b="0" kern="1200" cap="none" spc="-100" baseline="0" dirty="0" smtClean="0">
                <a:ln w="3175">
                  <a:noFill/>
                </a:ln>
                <a:gradFill flip="none" rotWithShape="1">
                  <a:gsLst>
                    <a:gs pos="0">
                      <a:schemeClr val="tx1">
                        <a:lumMod val="65000"/>
                        <a:lumOff val="35000"/>
                      </a:schemeClr>
                    </a:gs>
                    <a:gs pos="100000">
                      <a:schemeClr val="tx1">
                        <a:lumMod val="65000"/>
                        <a:lumOff val="35000"/>
                      </a:schemeClr>
                    </a:gs>
                  </a:gsLst>
                  <a:lin ang="5400000" scaled="0"/>
                  <a:tileRect/>
                </a:gradFill>
                <a:effectLst/>
                <a:latin typeface="+mj-lt"/>
                <a:ea typeface="+mn-ea"/>
                <a:cs typeface="Arial" charset="0"/>
              </a:defRPr>
            </a:lvl1pPr>
          </a:lstStyle>
          <a:p>
            <a:endParaRPr lang="en-US" sz="8800" dirty="0">
              <a:gradFill>
                <a:gsLst>
                  <a:gs pos="96667">
                    <a:srgbClr val="FFFFFF"/>
                  </a:gs>
                  <a:gs pos="90000">
                    <a:srgbClr val="FFFFFF"/>
                  </a:gs>
                </a:gsLst>
                <a:lin ang="5400000" scaled="0"/>
              </a:gradFill>
            </a:endParaRPr>
          </a:p>
        </p:txBody>
      </p:sp>
      <p:cxnSp>
        <p:nvCxnSpPr>
          <p:cNvPr id="12" name="Conexão recta 11"/>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CaixaDeTexto 20"/>
          <p:cNvSpPr txBox="1"/>
          <p:nvPr/>
        </p:nvSpPr>
        <p:spPr>
          <a:xfrm>
            <a:off x="759655" y="323978"/>
            <a:ext cx="10353822" cy="830997"/>
          </a:xfrm>
          <a:prstGeom prst="rect">
            <a:avLst/>
          </a:prstGeom>
          <a:noFill/>
        </p:spPr>
        <p:txBody>
          <a:bodyPr wrap="square" rtlCol="0">
            <a:spAutoFit/>
          </a:bodyPr>
          <a:lstStyle/>
          <a:p>
            <a:r>
              <a:rPr lang="pt-PT" sz="4800" spc="-100" dirty="0" smtClean="0">
                <a:gradFill>
                  <a:gsLst>
                    <a:gs pos="0">
                      <a:srgbClr val="FBFBFB"/>
                    </a:gs>
                    <a:gs pos="100000">
                      <a:srgbClr val="FBFBFB"/>
                    </a:gs>
                  </a:gsLst>
                  <a:lin ang="5400000" scaled="0"/>
                </a:gradFill>
                <a:latin typeface="Segoe UI Light" pitchFamily="34" charset="0"/>
              </a:rPr>
              <a:t>Afasta-te de conteúdos impróprios!</a:t>
            </a:r>
            <a:endParaRPr lang="pt-PT" sz="4800" spc="-100" dirty="0">
              <a:gradFill>
                <a:gsLst>
                  <a:gs pos="0">
                    <a:srgbClr val="FBFBFB"/>
                  </a:gs>
                  <a:gs pos="100000">
                    <a:srgbClr val="FBFBFB"/>
                  </a:gs>
                </a:gsLst>
                <a:lin ang="5400000" scaled="0"/>
              </a:gradFill>
              <a:latin typeface="Segoe UI Light" pitchFamily="34" charset="0"/>
            </a:endParaRPr>
          </a:p>
        </p:txBody>
      </p:sp>
      <p:sp>
        <p:nvSpPr>
          <p:cNvPr id="13"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14" name="Picture 2" descr="\\esfb\Sistema\Profs\Tavares\Ambiente de trabalho\NetSegura2012\logo_dia_segurança_internet.png"/>
          <p:cNvPicPr>
            <a:picLocks noChangeAspect="1" noChangeArrowheads="1"/>
          </p:cNvPicPr>
          <p:nvPr/>
        </p:nvPicPr>
        <p:blipFill>
          <a:blip r:embed="rId2"/>
          <a:srcRect/>
          <a:stretch>
            <a:fillRect/>
          </a:stretch>
        </p:blipFill>
        <p:spPr bwMode="auto">
          <a:xfrm>
            <a:off x="11265878" y="211017"/>
            <a:ext cx="704608" cy="967434"/>
          </a:xfrm>
          <a:prstGeom prst="rect">
            <a:avLst/>
          </a:prstGeom>
          <a:noFill/>
        </p:spPr>
      </p:pic>
      <p:pic>
        <p:nvPicPr>
          <p:cNvPr id="25" name="Imagem 24" descr="Partners-in-Learning_logo_v_CMYK_r.png"/>
          <p:cNvPicPr>
            <a:picLocks noChangeAspect="1"/>
          </p:cNvPicPr>
          <p:nvPr/>
        </p:nvPicPr>
        <p:blipFill>
          <a:blip r:embed="rId3"/>
          <a:stretch>
            <a:fillRect/>
          </a:stretch>
        </p:blipFill>
        <p:spPr>
          <a:xfrm>
            <a:off x="168812" y="5930257"/>
            <a:ext cx="2377440" cy="846089"/>
          </a:xfrm>
          <a:prstGeom prst="rect">
            <a:avLst/>
          </a:prstGeom>
        </p:spPr>
      </p:pic>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78" y="2065770"/>
            <a:ext cx="9813868" cy="23385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aixaDeTexto 10"/>
          <p:cNvSpPr txBox="1"/>
          <p:nvPr/>
        </p:nvSpPr>
        <p:spPr>
          <a:xfrm>
            <a:off x="1187478" y="4502330"/>
            <a:ext cx="5396045" cy="215444"/>
          </a:xfrm>
          <a:prstGeom prst="rect">
            <a:avLst/>
          </a:prstGeom>
          <a:noFill/>
        </p:spPr>
        <p:txBody>
          <a:bodyPr wrap="square" rtlCol="0">
            <a:spAutoFit/>
          </a:bodyPr>
          <a:lstStyle/>
          <a:p>
            <a:pPr lvl="0"/>
            <a:r>
              <a:rPr lang="pt-PT" sz="800" spc="-100" dirty="0">
                <a:latin typeface="Segoe UI Light" pitchFamily="34" charset="0"/>
              </a:rPr>
              <a:t>http://p3.publico.pt/actualidade/sociedade/5148/sites-pornograficos-roubam-e-usam-fotos-publicadas-por-jovens</a:t>
            </a:r>
            <a:endParaRPr lang="pt-PT" sz="800" spc="-100" dirty="0" smtClean="0">
              <a:latin typeface="Segoe UI Light" pitchFamily="34" charset="0"/>
            </a:endParaRPr>
          </a:p>
        </p:txBody>
      </p:sp>
    </p:spTree>
    <p:extLst>
      <p:ext uri="{BB962C8B-B14F-4D97-AF65-F5344CB8AC3E}">
        <p14:creationId xmlns:p14="http://schemas.microsoft.com/office/powerpoint/2010/main" val="188744309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Conexão recta 18"/>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CaixaDeTexto 19"/>
          <p:cNvSpPr txBox="1"/>
          <p:nvPr/>
        </p:nvSpPr>
        <p:spPr>
          <a:xfrm>
            <a:off x="744415" y="338046"/>
            <a:ext cx="10353822" cy="923330"/>
          </a:xfrm>
          <a:prstGeom prst="rect">
            <a:avLst/>
          </a:prstGeom>
          <a:noFill/>
        </p:spPr>
        <p:txBody>
          <a:bodyPr wrap="square" rtlCol="0">
            <a:spAutoFit/>
          </a:bodyPr>
          <a:lstStyle/>
          <a:p>
            <a:pPr lvl="0"/>
            <a:r>
              <a:rPr lang="pt-PT" sz="5400" spc="-100" dirty="0" smtClean="0">
                <a:gradFill>
                  <a:gsLst>
                    <a:gs pos="0">
                      <a:srgbClr val="FBFBFB"/>
                    </a:gs>
                    <a:gs pos="100000">
                      <a:srgbClr val="FBFBFB"/>
                    </a:gs>
                  </a:gsLst>
                  <a:lin ang="5400000" scaled="0"/>
                </a:gradFill>
                <a:latin typeface="Segoe UI Light" pitchFamily="34" charset="0"/>
              </a:rPr>
              <a:t>Telemóveis</a:t>
            </a:r>
            <a:endParaRPr lang="pt-PT" sz="5400" spc="-100" dirty="0">
              <a:gradFill>
                <a:gsLst>
                  <a:gs pos="0">
                    <a:srgbClr val="FBFBFB"/>
                  </a:gs>
                  <a:gs pos="100000">
                    <a:srgbClr val="FBFBFB"/>
                  </a:gs>
                </a:gsLst>
                <a:lin ang="5400000" scaled="0"/>
              </a:gradFill>
              <a:latin typeface="Segoe UI Light" pitchFamily="34" charset="0"/>
            </a:endParaRPr>
          </a:p>
        </p:txBody>
      </p:sp>
      <p:sp>
        <p:nvSpPr>
          <p:cNvPr id="21"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22" name="Picture 2" descr="\\esfb\Sistema\Profs\Tavares\Ambiente de trabalho\NetSegura2012\logo_dia_segurança_internet.png"/>
          <p:cNvPicPr>
            <a:picLocks noChangeAspect="1" noChangeArrowheads="1"/>
          </p:cNvPicPr>
          <p:nvPr/>
        </p:nvPicPr>
        <p:blipFill>
          <a:blip r:embed="rId3"/>
          <a:srcRect/>
          <a:stretch>
            <a:fillRect/>
          </a:stretch>
        </p:blipFill>
        <p:spPr bwMode="auto">
          <a:xfrm>
            <a:off x="11265878" y="211017"/>
            <a:ext cx="704608" cy="967434"/>
          </a:xfrm>
          <a:prstGeom prst="rect">
            <a:avLst/>
          </a:prstGeom>
          <a:noFill/>
        </p:spPr>
      </p:pic>
      <p:pic>
        <p:nvPicPr>
          <p:cNvPr id="18" name="Imagem 17" descr="Partners-in-Learning_logo_v_CMYK_r.png"/>
          <p:cNvPicPr>
            <a:picLocks noChangeAspect="1"/>
          </p:cNvPicPr>
          <p:nvPr/>
        </p:nvPicPr>
        <p:blipFill>
          <a:blip r:embed="rId4"/>
          <a:stretch>
            <a:fillRect/>
          </a:stretch>
        </p:blipFill>
        <p:spPr>
          <a:xfrm>
            <a:off x="168812" y="5930257"/>
            <a:ext cx="2377440" cy="846089"/>
          </a:xfrm>
          <a:prstGeom prst="rect">
            <a:avLst/>
          </a:prstGeom>
        </p:spPr>
      </p:pic>
      <p:pic>
        <p:nvPicPr>
          <p:cNvPr id="1026" name="Picture 2" descr="C:\Users\Antonio Tavares\AppData\Local\Microsoft\Windows\Temporary Internet Files\Content.IE5\OJ44YD1T\MP91021641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955" y="1548866"/>
            <a:ext cx="4813406" cy="4193338"/>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p:cNvSpPr txBox="1"/>
          <p:nvPr/>
        </p:nvSpPr>
        <p:spPr>
          <a:xfrm>
            <a:off x="4954136" y="1760562"/>
            <a:ext cx="5907268" cy="3046988"/>
          </a:xfrm>
          <a:prstGeom prst="rect">
            <a:avLst/>
          </a:prstGeom>
          <a:solidFill>
            <a:schemeClr val="tx1"/>
          </a:solidFill>
          <a:ln w="25400">
            <a:solidFill>
              <a:srgbClr val="002060"/>
            </a:solidFill>
          </a:ln>
        </p:spPr>
        <p:txBody>
          <a:bodyPr wrap="square" rtlCol="0">
            <a:spAutoFit/>
          </a:bodyPr>
          <a:lstStyle/>
          <a:p>
            <a:pPr lvl="0" algn="ctr"/>
            <a:r>
              <a:rPr lang="pt-PT" sz="4800" spc="-100" dirty="0" smtClean="0">
                <a:solidFill>
                  <a:srgbClr val="002060"/>
                </a:solidFill>
                <a:latin typeface="Segoe UI Light" pitchFamily="34" charset="0"/>
              </a:rPr>
              <a:t>Os telemóveis podem ser usados para intimidar ou para ofender os outros.</a:t>
            </a:r>
            <a:endParaRPr lang="pt-PT" sz="4800" spc="-100" dirty="0">
              <a:solidFill>
                <a:srgbClr val="002060"/>
              </a:solidFill>
              <a:latin typeface="Segoe UI Light" pitchFamily="34" charset="0"/>
            </a:endParaRPr>
          </a:p>
        </p:txBody>
      </p:sp>
      <p:sp>
        <p:nvSpPr>
          <p:cNvPr id="9" name="CaixaDeTexto 8"/>
          <p:cNvSpPr txBox="1"/>
          <p:nvPr/>
        </p:nvSpPr>
        <p:spPr>
          <a:xfrm>
            <a:off x="791575" y="5251240"/>
            <a:ext cx="10975407" cy="646331"/>
          </a:xfrm>
          <a:prstGeom prst="rect">
            <a:avLst/>
          </a:prstGeom>
          <a:noFill/>
        </p:spPr>
        <p:txBody>
          <a:bodyPr wrap="square" rtlCol="0">
            <a:spAutoFit/>
          </a:bodyPr>
          <a:lstStyle/>
          <a:p>
            <a:pPr lvl="0"/>
            <a:r>
              <a:rPr lang="pt-PT" sz="3600" spc="-100" dirty="0" smtClean="0">
                <a:gradFill>
                  <a:gsLst>
                    <a:gs pos="0">
                      <a:srgbClr val="FBFBFB"/>
                    </a:gs>
                    <a:gs pos="100000">
                      <a:srgbClr val="FBFBFB"/>
                    </a:gs>
                  </a:gsLst>
                  <a:lin ang="5400000" scaled="0"/>
                </a:gradFill>
                <a:latin typeface="Segoe UI Light" pitchFamily="34" charset="0"/>
              </a:rPr>
              <a:t>Não envies mensagens que possam ofender os outros!</a:t>
            </a:r>
            <a:endParaRPr lang="pt-PT" sz="3600" spc="-100" dirty="0">
              <a:gradFill>
                <a:gsLst>
                  <a:gs pos="0">
                    <a:srgbClr val="FBFBFB"/>
                  </a:gs>
                  <a:gs pos="100000">
                    <a:srgbClr val="FBFBFB"/>
                  </a:gs>
                </a:gsLst>
                <a:lin ang="5400000" scaled="0"/>
              </a:gradFill>
              <a:latin typeface="Segoe UI Light" pitchFamily="34" charset="0"/>
            </a:endParaRPr>
          </a:p>
        </p:txBody>
      </p:sp>
      <p:pic>
        <p:nvPicPr>
          <p:cNvPr id="10" name="Picture 2" descr="C:\Users\i-amarto\Pictures\Logos internet segura\logointernet_segur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82226" y="6097383"/>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69918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cxnSp>
        <p:nvCxnSpPr>
          <p:cNvPr id="12" name="Conexão recta 11"/>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3" descr="C:\Users\Antonio Tavares\AppData\Local\Microsoft\Windows\Temporary Internet Files\Content.IE5\8R9BT8D5\MP9004485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7742" y="1709811"/>
            <a:ext cx="3003929" cy="40438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Diagrama 18"/>
          <p:cNvGraphicFramePr/>
          <p:nvPr>
            <p:extLst>
              <p:ext uri="{D42A27DB-BD31-4B8C-83A1-F6EECF244321}">
                <p14:modId xmlns:p14="http://schemas.microsoft.com/office/powerpoint/2010/main" val="2527937413"/>
              </p:ext>
            </p:extLst>
          </p:nvPr>
        </p:nvGraphicFramePr>
        <p:xfrm>
          <a:off x="1239572" y="1719208"/>
          <a:ext cx="6110793" cy="4048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CaixaDeTexto 20"/>
          <p:cNvSpPr txBox="1"/>
          <p:nvPr/>
        </p:nvSpPr>
        <p:spPr>
          <a:xfrm>
            <a:off x="759655" y="323978"/>
            <a:ext cx="10353822" cy="830997"/>
          </a:xfrm>
          <a:prstGeom prst="rect">
            <a:avLst/>
          </a:prstGeom>
          <a:noFill/>
        </p:spPr>
        <p:txBody>
          <a:bodyPr wrap="square" rtlCol="0">
            <a:spAutoFit/>
          </a:bodyPr>
          <a:lstStyle/>
          <a:p>
            <a:r>
              <a:rPr lang="pt-PT" sz="4800" spc="-100" dirty="0" smtClean="0">
                <a:gradFill>
                  <a:gsLst>
                    <a:gs pos="0">
                      <a:srgbClr val="FBFBFB"/>
                    </a:gs>
                    <a:gs pos="100000">
                      <a:srgbClr val="FBFBFB"/>
                    </a:gs>
                  </a:gsLst>
                  <a:lin ang="5400000" scaled="0"/>
                </a:gradFill>
                <a:latin typeface="Segoe UI Light" pitchFamily="34" charset="0"/>
              </a:rPr>
              <a:t>Diz não à intimidação e ao </a:t>
            </a:r>
            <a:r>
              <a:rPr lang="pt-PT" sz="4800" spc="-100" dirty="0" err="1" smtClean="0">
                <a:gradFill>
                  <a:gsLst>
                    <a:gs pos="0">
                      <a:srgbClr val="FBFBFB"/>
                    </a:gs>
                    <a:gs pos="100000">
                      <a:srgbClr val="FBFBFB"/>
                    </a:gs>
                  </a:gsLst>
                  <a:lin ang="5400000" scaled="0"/>
                </a:gradFill>
                <a:latin typeface="Segoe UI Light" pitchFamily="34" charset="0"/>
              </a:rPr>
              <a:t>bullying</a:t>
            </a:r>
            <a:r>
              <a:rPr lang="pt-PT" sz="4800" spc="-100" dirty="0" smtClean="0">
                <a:gradFill>
                  <a:gsLst>
                    <a:gs pos="0">
                      <a:srgbClr val="FBFBFB"/>
                    </a:gs>
                    <a:gs pos="100000">
                      <a:srgbClr val="FBFBFB"/>
                    </a:gs>
                  </a:gsLst>
                  <a:lin ang="5400000" scaled="0"/>
                </a:gradFill>
                <a:latin typeface="Segoe UI Light" pitchFamily="34" charset="0"/>
              </a:rPr>
              <a:t>!</a:t>
            </a:r>
            <a:endParaRPr lang="pt-PT" sz="4800" spc="-100" dirty="0">
              <a:gradFill>
                <a:gsLst>
                  <a:gs pos="0">
                    <a:srgbClr val="FBFBFB"/>
                  </a:gs>
                  <a:gs pos="100000">
                    <a:srgbClr val="FBFBFB"/>
                  </a:gs>
                </a:gsLst>
                <a:lin ang="5400000" scaled="0"/>
              </a:gradFill>
              <a:latin typeface="Segoe UI Light" pitchFamily="34" charset="0"/>
            </a:endParaRPr>
          </a:p>
        </p:txBody>
      </p:sp>
      <p:sp>
        <p:nvSpPr>
          <p:cNvPr id="13"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14" name="Picture 2" descr="\\esfb\Sistema\Profs\Tavares\Ambiente de trabalho\NetSegura2012\logo_dia_segurança_internet.png"/>
          <p:cNvPicPr>
            <a:picLocks noChangeAspect="1" noChangeArrowheads="1"/>
          </p:cNvPicPr>
          <p:nvPr/>
        </p:nvPicPr>
        <p:blipFill>
          <a:blip r:embed="rId8"/>
          <a:srcRect/>
          <a:stretch>
            <a:fillRect/>
          </a:stretch>
        </p:blipFill>
        <p:spPr bwMode="auto">
          <a:xfrm>
            <a:off x="11265878" y="211017"/>
            <a:ext cx="704608" cy="967434"/>
          </a:xfrm>
          <a:prstGeom prst="rect">
            <a:avLst/>
          </a:prstGeom>
          <a:noFill/>
        </p:spPr>
      </p:pic>
      <p:pic>
        <p:nvPicPr>
          <p:cNvPr id="25" name="Imagem 24" descr="Partners-in-Learning_logo_v_CMYK_r.png"/>
          <p:cNvPicPr>
            <a:picLocks noChangeAspect="1"/>
          </p:cNvPicPr>
          <p:nvPr/>
        </p:nvPicPr>
        <p:blipFill>
          <a:blip r:embed="rId9"/>
          <a:stretch>
            <a:fillRect/>
          </a:stretch>
        </p:blipFill>
        <p:spPr>
          <a:xfrm>
            <a:off x="168812" y="5930257"/>
            <a:ext cx="2377440" cy="846089"/>
          </a:xfrm>
          <a:prstGeom prst="rect">
            <a:avLst/>
          </a:prstGeom>
        </p:spPr>
      </p:pic>
      <p:pic>
        <p:nvPicPr>
          <p:cNvPr id="9" name="Picture 2" descr="C:\Users\i-amarto\Pictures\Logos internet segura\logointernet_segur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11723" y="6097383"/>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92468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Conexão recta 18"/>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CaixaDeTexto 19"/>
          <p:cNvSpPr txBox="1"/>
          <p:nvPr/>
        </p:nvSpPr>
        <p:spPr>
          <a:xfrm>
            <a:off x="744415" y="338046"/>
            <a:ext cx="10353822" cy="923330"/>
          </a:xfrm>
          <a:prstGeom prst="rect">
            <a:avLst/>
          </a:prstGeom>
          <a:noFill/>
        </p:spPr>
        <p:txBody>
          <a:bodyPr wrap="square" rtlCol="0">
            <a:spAutoFit/>
          </a:bodyPr>
          <a:lstStyle/>
          <a:p>
            <a:pPr lvl="0"/>
            <a:r>
              <a:rPr lang="pt-PT" sz="5400" spc="-100" dirty="0" smtClean="0">
                <a:gradFill>
                  <a:gsLst>
                    <a:gs pos="0">
                      <a:srgbClr val="FBFBFB"/>
                    </a:gs>
                    <a:gs pos="100000">
                      <a:srgbClr val="FBFBFB"/>
                    </a:gs>
                  </a:gsLst>
                  <a:lin ang="5400000" scaled="0"/>
                </a:gradFill>
                <a:latin typeface="Segoe UI Light" pitchFamily="34" charset="0"/>
              </a:rPr>
              <a:t>Se te sentires ameaçado…</a:t>
            </a:r>
            <a:endParaRPr lang="pt-PT" sz="5400" spc="-100" dirty="0">
              <a:gradFill>
                <a:gsLst>
                  <a:gs pos="0">
                    <a:srgbClr val="FBFBFB"/>
                  </a:gs>
                  <a:gs pos="100000">
                    <a:srgbClr val="FBFBFB"/>
                  </a:gs>
                </a:gsLst>
                <a:lin ang="5400000" scaled="0"/>
              </a:gradFill>
              <a:latin typeface="Segoe UI Light" pitchFamily="34" charset="0"/>
            </a:endParaRPr>
          </a:p>
        </p:txBody>
      </p:sp>
      <p:sp>
        <p:nvSpPr>
          <p:cNvPr id="21"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22" name="Picture 2" descr="\\esfb\Sistema\Profs\Tavares\Ambiente de trabalho\NetSegura2012\logo_dia_segurança_internet.png"/>
          <p:cNvPicPr>
            <a:picLocks noChangeAspect="1" noChangeArrowheads="1"/>
          </p:cNvPicPr>
          <p:nvPr/>
        </p:nvPicPr>
        <p:blipFill>
          <a:blip r:embed="rId3"/>
          <a:srcRect/>
          <a:stretch>
            <a:fillRect/>
          </a:stretch>
        </p:blipFill>
        <p:spPr bwMode="auto">
          <a:xfrm>
            <a:off x="11265878" y="211017"/>
            <a:ext cx="704608" cy="967434"/>
          </a:xfrm>
          <a:prstGeom prst="rect">
            <a:avLst/>
          </a:prstGeom>
          <a:noFill/>
        </p:spPr>
      </p:pic>
      <p:pic>
        <p:nvPicPr>
          <p:cNvPr id="18" name="Imagem 17" descr="Partners-in-Learning_logo_v_CMYK_r.png"/>
          <p:cNvPicPr>
            <a:picLocks noChangeAspect="1"/>
          </p:cNvPicPr>
          <p:nvPr/>
        </p:nvPicPr>
        <p:blipFill>
          <a:blip r:embed="rId4"/>
          <a:stretch>
            <a:fillRect/>
          </a:stretch>
        </p:blipFill>
        <p:spPr>
          <a:xfrm>
            <a:off x="168812" y="5930257"/>
            <a:ext cx="2377440" cy="846089"/>
          </a:xfrm>
          <a:prstGeom prst="rect">
            <a:avLst/>
          </a:prstGeom>
        </p:spPr>
      </p:pic>
      <p:pic>
        <p:nvPicPr>
          <p:cNvPr id="6146" name="Picture 2" descr="F:\Imagens Filmes 16_01_2012\bullying2.JPG"/>
          <p:cNvPicPr>
            <a:picLocks noChangeAspect="1" noChangeArrowheads="1"/>
          </p:cNvPicPr>
          <p:nvPr/>
        </p:nvPicPr>
        <p:blipFill>
          <a:blip r:embed="rId5"/>
          <a:srcRect/>
          <a:stretch>
            <a:fillRect/>
          </a:stretch>
        </p:blipFill>
        <p:spPr bwMode="auto">
          <a:xfrm>
            <a:off x="463820" y="1774436"/>
            <a:ext cx="7703187" cy="3862089"/>
          </a:xfrm>
          <a:prstGeom prst="rect">
            <a:avLst/>
          </a:prstGeom>
          <a:noFill/>
        </p:spPr>
      </p:pic>
      <p:pic>
        <p:nvPicPr>
          <p:cNvPr id="15" name="Imagem 14" descr="Imagem68.jpg"/>
          <p:cNvPicPr>
            <a:picLocks noChangeAspect="1"/>
          </p:cNvPicPr>
          <p:nvPr/>
        </p:nvPicPr>
        <p:blipFill>
          <a:blip r:embed="rId6"/>
          <a:srcRect r="13900"/>
          <a:stretch>
            <a:fillRect/>
          </a:stretch>
        </p:blipFill>
        <p:spPr>
          <a:xfrm>
            <a:off x="8376760" y="1774436"/>
            <a:ext cx="3326307" cy="3862089"/>
          </a:xfrm>
          <a:prstGeom prst="rect">
            <a:avLst/>
          </a:prstGeom>
        </p:spPr>
      </p:pic>
      <p:sp>
        <p:nvSpPr>
          <p:cNvPr id="16" name="Chamada rectangular 15"/>
          <p:cNvSpPr/>
          <p:nvPr/>
        </p:nvSpPr>
        <p:spPr bwMode="auto">
          <a:xfrm>
            <a:off x="10430021" y="4138769"/>
            <a:ext cx="1336431" cy="900332"/>
          </a:xfrm>
          <a:prstGeom prst="wedgeRectCallout">
            <a:avLst>
              <a:gd name="adj1" fmla="val -26475"/>
              <a:gd name="adj2" fmla="val -70151"/>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r>
              <a:rPr lang="pt-PT" spc="-50" dirty="0" smtClean="0">
                <a:solidFill>
                  <a:schemeClr val="bg1"/>
                </a:solidFill>
                <a:latin typeface="Segoe UI" pitchFamily="34" charset="0"/>
                <a:ea typeface="Segoe UI" pitchFamily="34" charset="0"/>
                <a:cs typeface="Segoe UI" pitchFamily="34" charset="0"/>
              </a:rPr>
              <a:t>Detesto-te! Não vales nada!</a:t>
            </a:r>
          </a:p>
        </p:txBody>
      </p:sp>
      <p:sp>
        <p:nvSpPr>
          <p:cNvPr id="10" name="CaixaDeTexto 9"/>
          <p:cNvSpPr txBox="1"/>
          <p:nvPr/>
        </p:nvSpPr>
        <p:spPr>
          <a:xfrm>
            <a:off x="463820" y="5747655"/>
            <a:ext cx="4147627" cy="153888"/>
          </a:xfrm>
          <a:prstGeom prst="rect">
            <a:avLst/>
          </a:prstGeom>
          <a:noFill/>
        </p:spPr>
        <p:txBody>
          <a:bodyPr wrap="square" lIns="0" tIns="0" rIns="0" bIns="0" rtlCol="0">
            <a:spAutoFit/>
          </a:bodyPr>
          <a:lstStyle/>
          <a:p>
            <a:r>
              <a:rPr lang="pt-PT" sz="1000" b="1"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rPr>
              <a:t>Selecões</a:t>
            </a:r>
            <a:r>
              <a:rPr lang="pt-PT" sz="1000" b="1" dirty="0"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rPr>
              <a:t> </a:t>
            </a:r>
            <a:r>
              <a:rPr lang="pt-PT" sz="1000" b="1"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rPr>
              <a:t>Readers</a:t>
            </a:r>
            <a:r>
              <a:rPr lang="pt-PT" sz="1000" b="1" dirty="0"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rPr>
              <a:t> </a:t>
            </a:r>
            <a:r>
              <a:rPr lang="pt-PT" sz="1000" b="1"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rPr>
              <a:t>Digest</a:t>
            </a:r>
            <a:r>
              <a:rPr lang="pt-PT" sz="1000" b="1" dirty="0"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rPr>
              <a:t> online – artigo de </a:t>
            </a:r>
            <a:r>
              <a:rPr lang="pt-PT" sz="1000" dirty="0"/>
              <a:t>Lisa </a:t>
            </a:r>
            <a:r>
              <a:rPr lang="pt-PT" sz="1000" dirty="0" err="1" smtClean="0"/>
              <a:t>Fitterman</a:t>
            </a:r>
            <a:r>
              <a:rPr lang="pt-PT" sz="1000" dirty="0" smtClean="0"/>
              <a:t>.</a:t>
            </a:r>
            <a:endParaRPr lang="pt-PT" sz="1000" b="1" dirty="0"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endParaRPr>
          </a:p>
        </p:txBody>
      </p:sp>
      <p:pic>
        <p:nvPicPr>
          <p:cNvPr id="11" name="Picture 2" descr="C:\Users\i-amarto\Pictures\Logos internet segura\logointernet_segur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55968" y="6097383"/>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17681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498028" y="1779588"/>
            <a:ext cx="11087994" cy="1124712"/>
          </a:xfrm>
          <a:prstGeom prst="rect">
            <a:avLst/>
          </a:prstGeom>
        </p:spPr>
        <p:txBody>
          <a:bodyPr anchor="ctr"/>
          <a:lstStyle>
            <a:lvl1pPr algn="l" defTabSz="914363" rtl="0" eaLnBrk="1" latinLnBrk="0" hangingPunct="1">
              <a:lnSpc>
                <a:spcPct val="90000"/>
              </a:lnSpc>
              <a:spcBef>
                <a:spcPct val="0"/>
              </a:spcBef>
              <a:buNone/>
              <a:defRPr lang="en-US" sz="5400" b="0" kern="1200" cap="none" spc="-100" baseline="0" dirty="0" smtClean="0">
                <a:ln w="3175">
                  <a:noFill/>
                </a:ln>
                <a:gradFill flip="none" rotWithShape="1">
                  <a:gsLst>
                    <a:gs pos="0">
                      <a:schemeClr val="tx1">
                        <a:lumMod val="65000"/>
                        <a:lumOff val="35000"/>
                      </a:schemeClr>
                    </a:gs>
                    <a:gs pos="100000">
                      <a:schemeClr val="tx1">
                        <a:lumMod val="65000"/>
                        <a:lumOff val="35000"/>
                      </a:schemeClr>
                    </a:gs>
                  </a:gsLst>
                  <a:lin ang="5400000" scaled="0"/>
                  <a:tileRect/>
                </a:gradFill>
                <a:effectLst/>
                <a:latin typeface="+mj-lt"/>
                <a:ea typeface="+mn-ea"/>
                <a:cs typeface="Arial" charset="0"/>
              </a:defRPr>
            </a:lvl1pPr>
          </a:lstStyle>
          <a:p>
            <a:endParaRPr lang="en-US" sz="8800" dirty="0">
              <a:gradFill>
                <a:gsLst>
                  <a:gs pos="96667">
                    <a:srgbClr val="FFFFFF"/>
                  </a:gs>
                  <a:gs pos="90000">
                    <a:srgbClr val="FFFFFF"/>
                  </a:gs>
                </a:gsLst>
                <a:lin ang="5400000" scaled="0"/>
              </a:gradFill>
            </a:endParaRPr>
          </a:p>
        </p:txBody>
      </p:sp>
      <p:cxnSp>
        <p:nvCxnSpPr>
          <p:cNvPr id="16" name="Conexão recta 15"/>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aixaDeTexto 17"/>
          <p:cNvSpPr txBox="1"/>
          <p:nvPr/>
        </p:nvSpPr>
        <p:spPr>
          <a:xfrm>
            <a:off x="759655" y="323978"/>
            <a:ext cx="10353822" cy="923330"/>
          </a:xfrm>
          <a:prstGeom prst="rect">
            <a:avLst/>
          </a:prstGeom>
          <a:noFill/>
        </p:spPr>
        <p:txBody>
          <a:bodyPr wrap="square" rtlCol="0">
            <a:spAutoFit/>
          </a:bodyPr>
          <a:lstStyle/>
          <a:p>
            <a:r>
              <a:rPr lang="pt-PT" sz="5400" spc="-100" dirty="0" smtClean="0">
                <a:gradFill>
                  <a:gsLst>
                    <a:gs pos="0">
                      <a:srgbClr val="FBFBFB"/>
                    </a:gs>
                    <a:gs pos="100000">
                      <a:srgbClr val="FBFBFB"/>
                    </a:gs>
                  </a:gsLst>
                  <a:lin ang="5400000" scaled="0"/>
                </a:gradFill>
                <a:latin typeface="Segoe UI Light" pitchFamily="34" charset="0"/>
              </a:rPr>
              <a:t>Pede ajuda!</a:t>
            </a:r>
            <a:endParaRPr lang="pt-PT" sz="5400" spc="-100" dirty="0">
              <a:gradFill>
                <a:gsLst>
                  <a:gs pos="0">
                    <a:srgbClr val="FBFBFB"/>
                  </a:gs>
                  <a:gs pos="100000">
                    <a:srgbClr val="FBFBFB"/>
                  </a:gs>
                </a:gsLst>
                <a:lin ang="5400000" scaled="0"/>
              </a:gradFill>
              <a:latin typeface="Segoe UI Light" pitchFamily="34" charset="0"/>
            </a:endParaRPr>
          </a:p>
        </p:txBody>
      </p:sp>
      <p:sp>
        <p:nvSpPr>
          <p:cNvPr id="21" name="CaixaDeTexto 20"/>
          <p:cNvSpPr txBox="1"/>
          <p:nvPr/>
        </p:nvSpPr>
        <p:spPr>
          <a:xfrm>
            <a:off x="4033598" y="1920652"/>
            <a:ext cx="6408000" cy="3477875"/>
          </a:xfrm>
          <a:prstGeom prst="rect">
            <a:avLst/>
          </a:prstGeom>
          <a:solidFill>
            <a:schemeClr val="accent1"/>
          </a:solidFill>
          <a:ln>
            <a:solidFill>
              <a:schemeClr val="tx1"/>
            </a:solidFill>
          </a:ln>
        </p:spPr>
        <p:txBody>
          <a:bodyPr wrap="square" rtlCol="0">
            <a:spAutoFit/>
          </a:bodyPr>
          <a:lstStyle/>
          <a:p>
            <a:pPr marL="685800" lvl="0" indent="-685800">
              <a:spcAft>
                <a:spcPts val="3600"/>
              </a:spcAft>
              <a:buFont typeface="Wingdings" pitchFamily="2" charset="2"/>
              <a:buChar char="Ø"/>
            </a:pPr>
            <a:r>
              <a:rPr lang="pt-PT" sz="3200" spc="-100" dirty="0" smtClean="0">
                <a:gradFill>
                  <a:gsLst>
                    <a:gs pos="0">
                      <a:srgbClr val="FBFBFB"/>
                    </a:gs>
                    <a:gs pos="100000">
                      <a:srgbClr val="FBFBFB"/>
                    </a:gs>
                  </a:gsLst>
                  <a:lin ang="5400000" scaled="0"/>
                </a:gradFill>
                <a:latin typeface="Segoe UI Light" pitchFamily="34" charset="0"/>
              </a:rPr>
              <a:t>Se necessário, pede ajuda aos teus pais ou professores.</a:t>
            </a:r>
          </a:p>
          <a:p>
            <a:pPr marL="685800" lvl="0" indent="-685800">
              <a:spcAft>
                <a:spcPts val="3600"/>
              </a:spcAft>
              <a:buFont typeface="Wingdings" pitchFamily="2" charset="2"/>
              <a:buChar char="Ø"/>
            </a:pPr>
            <a:r>
              <a:rPr lang="pt-PT" sz="3200" spc="-100" dirty="0" smtClean="0">
                <a:gradFill>
                  <a:gsLst>
                    <a:gs pos="0">
                      <a:srgbClr val="FBFBFB"/>
                    </a:gs>
                    <a:gs pos="100000">
                      <a:srgbClr val="FBFBFB"/>
                    </a:gs>
                  </a:gsLst>
                  <a:lin ang="5400000" scaled="0"/>
                </a:gradFill>
                <a:latin typeface="Segoe UI Light" pitchFamily="34" charset="0"/>
              </a:rPr>
              <a:t>Não tenhas medo de lhes contar o que se passa.</a:t>
            </a:r>
          </a:p>
          <a:p>
            <a:pPr marL="685800" lvl="0" indent="-685800">
              <a:spcAft>
                <a:spcPts val="3600"/>
              </a:spcAft>
              <a:buFont typeface="Wingdings" pitchFamily="2" charset="2"/>
              <a:buChar char="Ø"/>
            </a:pPr>
            <a:r>
              <a:rPr lang="pt-PT" sz="3200" spc="-100" dirty="0" smtClean="0">
                <a:gradFill>
                  <a:gsLst>
                    <a:gs pos="0">
                      <a:srgbClr val="FBFBFB"/>
                    </a:gs>
                    <a:gs pos="100000">
                      <a:srgbClr val="FBFBFB"/>
                    </a:gs>
                  </a:gsLst>
                  <a:lin ang="5400000" scaled="0"/>
                </a:gradFill>
                <a:latin typeface="Segoe UI Light" pitchFamily="34" charset="0"/>
              </a:rPr>
              <a:t>Eles vão compreender!</a:t>
            </a:r>
          </a:p>
        </p:txBody>
      </p:sp>
      <p:sp>
        <p:nvSpPr>
          <p:cNvPr id="29"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30" name="Picture 2" descr="\\esfb\Sistema\Profs\Tavares\Ambiente de trabalho\NetSegura2012\logo_dia_segurança_internet.png"/>
          <p:cNvPicPr>
            <a:picLocks noChangeAspect="1" noChangeArrowheads="1"/>
          </p:cNvPicPr>
          <p:nvPr/>
        </p:nvPicPr>
        <p:blipFill>
          <a:blip r:embed="rId2"/>
          <a:srcRect/>
          <a:stretch>
            <a:fillRect/>
          </a:stretch>
        </p:blipFill>
        <p:spPr bwMode="auto">
          <a:xfrm>
            <a:off x="11265878" y="211017"/>
            <a:ext cx="704608" cy="967434"/>
          </a:xfrm>
          <a:prstGeom prst="rect">
            <a:avLst/>
          </a:prstGeom>
          <a:noFill/>
        </p:spPr>
      </p:pic>
      <p:pic>
        <p:nvPicPr>
          <p:cNvPr id="17" name="Imagem 16" descr="Partners-in-Learning_logo_v_CMYK_r.png"/>
          <p:cNvPicPr>
            <a:picLocks noChangeAspect="1"/>
          </p:cNvPicPr>
          <p:nvPr/>
        </p:nvPicPr>
        <p:blipFill>
          <a:blip r:embed="rId3"/>
          <a:stretch>
            <a:fillRect/>
          </a:stretch>
        </p:blipFill>
        <p:spPr>
          <a:xfrm>
            <a:off x="168812" y="5930257"/>
            <a:ext cx="2377440" cy="846089"/>
          </a:xfrm>
          <a:prstGeom prst="rect">
            <a:avLst/>
          </a:prstGeom>
        </p:spPr>
      </p:pic>
      <p:pic>
        <p:nvPicPr>
          <p:cNvPr id="4098" name="Picture 2" descr="C:\Users\Tavares\AppData\Local\Microsoft\Windows\Temporary Internet Files\Content.IE5\WKLX00H6\MP900399329.JPG"/>
          <p:cNvPicPr>
            <a:picLocks noChangeAspect="1" noChangeArrowheads="1"/>
          </p:cNvPicPr>
          <p:nvPr/>
        </p:nvPicPr>
        <p:blipFill>
          <a:blip r:embed="rId4"/>
          <a:srcRect/>
          <a:stretch>
            <a:fillRect/>
          </a:stretch>
        </p:blipFill>
        <p:spPr bwMode="auto">
          <a:xfrm>
            <a:off x="1610426" y="1910688"/>
            <a:ext cx="2307668" cy="3493828"/>
          </a:xfrm>
          <a:prstGeom prst="rect">
            <a:avLst/>
          </a:prstGeom>
          <a:noFill/>
        </p:spPr>
      </p:pic>
      <p:pic>
        <p:nvPicPr>
          <p:cNvPr id="10" name="Picture 2" descr="C:\Users\i-amarto\Pictures\Logos internet segura\logointernet_segur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6471" y="6097383"/>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64975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Texto 1"/>
          <p:cNvSpPr>
            <a:spLocks noGrp="1"/>
          </p:cNvSpPr>
          <p:nvPr>
            <p:ph type="body" sz="quarter" idx="10"/>
          </p:nvPr>
        </p:nvSpPr>
        <p:spPr>
          <a:xfrm>
            <a:off x="291538" y="809830"/>
            <a:ext cx="11228440" cy="3576364"/>
          </a:xfrm>
        </p:spPr>
        <p:txBody>
          <a:bodyPr/>
          <a:lstStyle/>
          <a:p>
            <a:r>
              <a:rPr lang="pt-PT" sz="2800" b="1" i="1" dirty="0">
                <a:solidFill>
                  <a:schemeClr val="accent3">
                    <a:lumMod val="50000"/>
                  </a:schemeClr>
                </a:solidFill>
              </a:rPr>
              <a:t>Internet </a:t>
            </a:r>
            <a:r>
              <a:rPr lang="pt-PT" sz="2800" b="1" i="1" dirty="0" err="1">
                <a:solidFill>
                  <a:schemeClr val="accent3">
                    <a:lumMod val="50000"/>
                  </a:schemeClr>
                </a:solidFill>
              </a:rPr>
              <a:t>Grooming</a:t>
            </a:r>
            <a:r>
              <a:rPr lang="pt-PT" sz="2800" b="1" dirty="0">
                <a:solidFill>
                  <a:schemeClr val="accent3">
                    <a:lumMod val="50000"/>
                  </a:schemeClr>
                </a:solidFill>
              </a:rPr>
              <a:t> </a:t>
            </a:r>
            <a:endParaRPr lang="pt-PT" sz="2800" b="1" dirty="0" smtClean="0">
              <a:solidFill>
                <a:schemeClr val="accent3">
                  <a:lumMod val="50000"/>
                </a:schemeClr>
              </a:solidFill>
            </a:endParaRPr>
          </a:p>
          <a:p>
            <a:r>
              <a:rPr lang="pt-PT" sz="2800" dirty="0"/>
              <a:t/>
            </a:r>
            <a:br>
              <a:rPr lang="pt-PT" sz="2800" dirty="0"/>
            </a:br>
            <a:r>
              <a:rPr lang="pt-PT" sz="2800" dirty="0"/>
              <a:t>Internet </a:t>
            </a:r>
            <a:r>
              <a:rPr lang="pt-PT" sz="2800" dirty="0" err="1"/>
              <a:t>grooming</a:t>
            </a:r>
            <a:r>
              <a:rPr lang="pt-PT" sz="2800" dirty="0"/>
              <a:t> é a expressão inglesa usada para definir genericamente o processo utilizado por predadores sexuais na Internet e que vai do contacto inicial à exploração sexual de crianças e jovens. Trata-se de um processo complexo, cuidadosamente individualizado, pacientemente desenvolvido através de contactos assíduos e regulares desenvolvidos ao longo do tempo e que pode envolver a lisonja, a simpatia, a oferta de presentes, dinheiro ou supostos trabalhos de modelo, mas também a chantagem e a </a:t>
            </a:r>
            <a:r>
              <a:rPr lang="pt-PT" sz="2800" dirty="0" smtClean="0"/>
              <a:t>intimidação</a:t>
            </a:r>
            <a:endParaRPr lang="pt-PT" sz="2800" dirty="0"/>
          </a:p>
        </p:txBody>
      </p:sp>
    </p:spTree>
    <p:extLst>
      <p:ext uri="{BB962C8B-B14F-4D97-AF65-F5344CB8AC3E}">
        <p14:creationId xmlns:p14="http://schemas.microsoft.com/office/powerpoint/2010/main" val="3260318225"/>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8028" y="1779588"/>
            <a:ext cx="11087994" cy="1124712"/>
          </a:xfrm>
          <a:prstGeom prst="rect">
            <a:avLst/>
          </a:prstGeom>
        </p:spPr>
        <p:txBody>
          <a:bodyPr anchor="ctr"/>
          <a:lstStyle>
            <a:lvl1pPr algn="l" defTabSz="914363" rtl="0" eaLnBrk="1" latinLnBrk="0" hangingPunct="1">
              <a:lnSpc>
                <a:spcPct val="90000"/>
              </a:lnSpc>
              <a:spcBef>
                <a:spcPct val="0"/>
              </a:spcBef>
              <a:buNone/>
              <a:defRPr lang="en-US" sz="5400" b="0" kern="1200" cap="none" spc="-100" baseline="0" dirty="0" smtClean="0">
                <a:ln w="3175">
                  <a:noFill/>
                </a:ln>
                <a:gradFill flip="none" rotWithShape="1">
                  <a:gsLst>
                    <a:gs pos="0">
                      <a:schemeClr val="tx1">
                        <a:lumMod val="65000"/>
                        <a:lumOff val="35000"/>
                      </a:schemeClr>
                    </a:gs>
                    <a:gs pos="100000">
                      <a:schemeClr val="tx1">
                        <a:lumMod val="65000"/>
                        <a:lumOff val="35000"/>
                      </a:schemeClr>
                    </a:gs>
                  </a:gsLst>
                  <a:lin ang="5400000" scaled="0"/>
                  <a:tileRect/>
                </a:gradFill>
                <a:effectLst/>
                <a:latin typeface="+mj-lt"/>
                <a:ea typeface="+mn-ea"/>
                <a:cs typeface="Arial" charset="0"/>
              </a:defRPr>
            </a:lvl1pPr>
          </a:lstStyle>
          <a:p>
            <a:endParaRPr lang="en-US" sz="8800" dirty="0">
              <a:gradFill>
                <a:gsLst>
                  <a:gs pos="96667">
                    <a:srgbClr val="FFFFFF"/>
                  </a:gs>
                  <a:gs pos="90000">
                    <a:srgbClr val="FFFFFF"/>
                  </a:gs>
                </a:gsLst>
                <a:lin ang="5400000" scaled="0"/>
              </a:gradFill>
            </a:endParaRPr>
          </a:p>
        </p:txBody>
      </p:sp>
      <p:cxnSp>
        <p:nvCxnSpPr>
          <p:cNvPr id="16" name="Conexão recta 15"/>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aixaDeTexto 17"/>
          <p:cNvSpPr txBox="1"/>
          <p:nvPr/>
        </p:nvSpPr>
        <p:spPr>
          <a:xfrm>
            <a:off x="168812" y="323978"/>
            <a:ext cx="10353822" cy="923330"/>
          </a:xfrm>
          <a:prstGeom prst="rect">
            <a:avLst/>
          </a:prstGeom>
          <a:noFill/>
        </p:spPr>
        <p:txBody>
          <a:bodyPr wrap="square" rtlCol="0">
            <a:spAutoFit/>
          </a:bodyPr>
          <a:lstStyle/>
          <a:p>
            <a:r>
              <a:rPr lang="pt-PT" sz="5400" dirty="0"/>
              <a:t>Métodos de Selecção de Vítimas</a:t>
            </a:r>
            <a:endParaRPr lang="pt-PT" sz="5400" spc="-100" dirty="0">
              <a:gradFill>
                <a:gsLst>
                  <a:gs pos="0">
                    <a:srgbClr val="FBFBFB"/>
                  </a:gs>
                  <a:gs pos="100000">
                    <a:srgbClr val="FBFBFB"/>
                  </a:gs>
                </a:gsLst>
                <a:lin ang="5400000" scaled="0"/>
              </a:gradFill>
              <a:latin typeface="Segoe UI Light" pitchFamily="34" charset="0"/>
            </a:endParaRPr>
          </a:p>
        </p:txBody>
      </p:sp>
      <p:sp>
        <p:nvSpPr>
          <p:cNvPr id="21" name="CaixaDeTexto 20"/>
          <p:cNvSpPr txBox="1"/>
          <p:nvPr/>
        </p:nvSpPr>
        <p:spPr>
          <a:xfrm>
            <a:off x="513010" y="1552402"/>
            <a:ext cx="11162804" cy="3785652"/>
          </a:xfrm>
          <a:prstGeom prst="rect">
            <a:avLst/>
          </a:prstGeom>
          <a:solidFill>
            <a:schemeClr val="accent1"/>
          </a:solidFill>
          <a:ln>
            <a:solidFill>
              <a:schemeClr val="tx1"/>
            </a:solidFill>
          </a:ln>
        </p:spPr>
        <p:txBody>
          <a:bodyPr wrap="square" rtlCol="0">
            <a:spAutoFit/>
          </a:bodyPr>
          <a:lstStyle/>
          <a:p>
            <a:pPr lvl="0">
              <a:spcAft>
                <a:spcPts val="3600"/>
              </a:spcAft>
            </a:pPr>
            <a:r>
              <a:rPr lang="pt-PT" sz="2000" dirty="0" smtClean="0"/>
              <a:t>o </a:t>
            </a:r>
            <a:r>
              <a:rPr lang="pt-PT" sz="2000" dirty="0"/>
              <a:t>pedófilo fornecer uma descrição falsa de si próprio a todos os restantes utilizadores, fazendo-se passar por um tipo específico de criança/jovem, de determinada idade e/ou sexo, na esperança de atrair uma criança/jovem de idade equivalente, seja do mesmo sexo ou do sexo oposto. </a:t>
            </a:r>
            <a:endParaRPr lang="pt-PT" sz="2000" dirty="0" smtClean="0"/>
          </a:p>
          <a:p>
            <a:pPr lvl="0">
              <a:spcAft>
                <a:spcPts val="3600"/>
              </a:spcAft>
            </a:pPr>
            <a:r>
              <a:rPr lang="pt-PT" sz="2000" dirty="0" smtClean="0"/>
              <a:t>o </a:t>
            </a:r>
            <a:r>
              <a:rPr lang="pt-PT" sz="2000" dirty="0"/>
              <a:t>predador apenas acompanha as conversas públicas durante algum tempo sem intervir, no sentido de avaliar as conversas e cada uma das crianças/jovens participantes na mesma. E só após esta análise inicial escolhem apresentar-se, muitas vezes apenas a uma criança/jovem que têm mantido sob observação. </a:t>
            </a:r>
            <a:endParaRPr lang="pt-PT" sz="2000" dirty="0" smtClean="0"/>
          </a:p>
          <a:p>
            <a:pPr lvl="0">
              <a:spcAft>
                <a:spcPts val="3600"/>
              </a:spcAft>
            </a:pPr>
            <a:r>
              <a:rPr lang="pt-PT" sz="2000" dirty="0" smtClean="0"/>
              <a:t>nem </a:t>
            </a:r>
            <a:r>
              <a:rPr lang="pt-PT" sz="2000" dirty="0"/>
              <a:t>todos os pedófilos mentem quanto à sua idade. Alguns apresentam-se mesmo como adultos e fornecem informação correcta quanto à sua idade. </a:t>
            </a:r>
            <a:endParaRPr lang="pt-PT" sz="2000" spc="-100" dirty="0" smtClean="0">
              <a:gradFill>
                <a:gsLst>
                  <a:gs pos="0">
                    <a:srgbClr val="FBFBFB"/>
                  </a:gs>
                  <a:gs pos="100000">
                    <a:srgbClr val="FBFBFB"/>
                  </a:gs>
                </a:gsLst>
                <a:lin ang="5400000" scaled="0"/>
              </a:gradFill>
              <a:latin typeface="Segoe UI Light" pitchFamily="34" charset="0"/>
            </a:endParaRPr>
          </a:p>
        </p:txBody>
      </p:sp>
      <p:sp>
        <p:nvSpPr>
          <p:cNvPr id="29"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30" name="Picture 2" descr="\\esfb\Sistema\Profs\Tavares\Ambiente de trabalho\NetSegura2012\logo_dia_segurança_internet.png"/>
          <p:cNvPicPr>
            <a:picLocks noChangeAspect="1" noChangeArrowheads="1"/>
          </p:cNvPicPr>
          <p:nvPr/>
        </p:nvPicPr>
        <p:blipFill>
          <a:blip r:embed="rId2"/>
          <a:srcRect/>
          <a:stretch>
            <a:fillRect/>
          </a:stretch>
        </p:blipFill>
        <p:spPr bwMode="auto">
          <a:xfrm>
            <a:off x="11265878" y="211017"/>
            <a:ext cx="704608" cy="967434"/>
          </a:xfrm>
          <a:prstGeom prst="rect">
            <a:avLst/>
          </a:prstGeom>
          <a:noFill/>
        </p:spPr>
      </p:pic>
      <p:pic>
        <p:nvPicPr>
          <p:cNvPr id="17" name="Imagem 16" descr="Partners-in-Learning_logo_v_CMYK_r.png"/>
          <p:cNvPicPr>
            <a:picLocks noChangeAspect="1"/>
          </p:cNvPicPr>
          <p:nvPr/>
        </p:nvPicPr>
        <p:blipFill>
          <a:blip r:embed="rId3"/>
          <a:stretch>
            <a:fillRect/>
          </a:stretch>
        </p:blipFill>
        <p:spPr>
          <a:xfrm>
            <a:off x="168812" y="5930257"/>
            <a:ext cx="2377440" cy="846089"/>
          </a:xfrm>
          <a:prstGeom prst="rect">
            <a:avLst/>
          </a:prstGeom>
        </p:spPr>
      </p:pic>
      <p:pic>
        <p:nvPicPr>
          <p:cNvPr id="10" name="Picture 2" descr="C:\Users\i-amarto\Pictures\Logos internet segura\logointernet_segur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6471" y="6097383"/>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35163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498028" y="1779588"/>
            <a:ext cx="11087994" cy="1124712"/>
          </a:xfrm>
          <a:prstGeom prst="rect">
            <a:avLst/>
          </a:prstGeom>
        </p:spPr>
        <p:txBody>
          <a:bodyPr anchor="ctr"/>
          <a:lstStyle>
            <a:lvl1pPr algn="l" defTabSz="914363" rtl="0" eaLnBrk="1" latinLnBrk="0" hangingPunct="1">
              <a:lnSpc>
                <a:spcPct val="90000"/>
              </a:lnSpc>
              <a:spcBef>
                <a:spcPct val="0"/>
              </a:spcBef>
              <a:buNone/>
              <a:defRPr lang="en-US" sz="5400" b="0" kern="1200" cap="none" spc="-100" baseline="0" dirty="0" smtClean="0">
                <a:ln w="3175">
                  <a:noFill/>
                </a:ln>
                <a:gradFill flip="none" rotWithShape="1">
                  <a:gsLst>
                    <a:gs pos="0">
                      <a:schemeClr val="tx1">
                        <a:lumMod val="65000"/>
                        <a:lumOff val="35000"/>
                      </a:schemeClr>
                    </a:gs>
                    <a:gs pos="100000">
                      <a:schemeClr val="tx1">
                        <a:lumMod val="65000"/>
                        <a:lumOff val="35000"/>
                      </a:schemeClr>
                    </a:gs>
                  </a:gsLst>
                  <a:lin ang="5400000" scaled="0"/>
                  <a:tileRect/>
                </a:gradFill>
                <a:effectLst/>
                <a:latin typeface="+mj-lt"/>
                <a:ea typeface="+mn-ea"/>
                <a:cs typeface="Arial" charset="0"/>
              </a:defRPr>
            </a:lvl1pPr>
          </a:lstStyle>
          <a:p>
            <a:endParaRPr lang="en-US" sz="8800" dirty="0">
              <a:gradFill>
                <a:gsLst>
                  <a:gs pos="96667">
                    <a:srgbClr val="FFFFFF"/>
                  </a:gs>
                  <a:gs pos="90000">
                    <a:srgbClr val="FFFFFF"/>
                  </a:gs>
                </a:gsLst>
                <a:lin ang="5400000" scaled="0"/>
              </a:gradFill>
            </a:endParaRPr>
          </a:p>
        </p:txBody>
      </p:sp>
      <p:cxnSp>
        <p:nvCxnSpPr>
          <p:cNvPr id="16" name="Conexão recta 15"/>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aixaDeTexto 17"/>
          <p:cNvSpPr txBox="1"/>
          <p:nvPr/>
        </p:nvSpPr>
        <p:spPr>
          <a:xfrm>
            <a:off x="168812" y="323978"/>
            <a:ext cx="10353822" cy="923330"/>
          </a:xfrm>
          <a:prstGeom prst="rect">
            <a:avLst/>
          </a:prstGeom>
          <a:noFill/>
        </p:spPr>
        <p:txBody>
          <a:bodyPr wrap="square" rtlCol="0">
            <a:spAutoFit/>
          </a:bodyPr>
          <a:lstStyle/>
          <a:p>
            <a:r>
              <a:rPr lang="pt-PT" sz="5400" dirty="0" smtClean="0"/>
              <a:t>ETAPAS</a:t>
            </a:r>
            <a:endParaRPr lang="pt-PT" sz="5400" spc="-100" dirty="0">
              <a:gradFill>
                <a:gsLst>
                  <a:gs pos="0">
                    <a:srgbClr val="FBFBFB"/>
                  </a:gs>
                  <a:gs pos="100000">
                    <a:srgbClr val="FBFBFB"/>
                  </a:gs>
                </a:gsLst>
                <a:lin ang="5400000" scaled="0"/>
              </a:gradFill>
              <a:latin typeface="Segoe UI Light" pitchFamily="34" charset="0"/>
            </a:endParaRPr>
          </a:p>
        </p:txBody>
      </p:sp>
      <p:sp>
        <p:nvSpPr>
          <p:cNvPr id="21" name="CaixaDeTexto 20"/>
          <p:cNvSpPr txBox="1"/>
          <p:nvPr/>
        </p:nvSpPr>
        <p:spPr>
          <a:xfrm>
            <a:off x="498028" y="1316427"/>
            <a:ext cx="11162804" cy="4708981"/>
          </a:xfrm>
          <a:prstGeom prst="rect">
            <a:avLst/>
          </a:prstGeom>
          <a:solidFill>
            <a:schemeClr val="accent1"/>
          </a:solidFill>
          <a:ln>
            <a:solidFill>
              <a:schemeClr val="tx1"/>
            </a:solidFill>
          </a:ln>
        </p:spPr>
        <p:txBody>
          <a:bodyPr wrap="square" rtlCol="0">
            <a:spAutoFit/>
          </a:bodyPr>
          <a:lstStyle/>
          <a:p>
            <a:r>
              <a:rPr lang="pt-PT" sz="2000" dirty="0"/>
              <a:t>Etapa 1: Amizade </a:t>
            </a:r>
            <a:br>
              <a:rPr lang="pt-PT" sz="2000" dirty="0"/>
            </a:br>
            <a:r>
              <a:rPr lang="pt-PT" sz="2000" dirty="0" smtClean="0"/>
              <a:t>O pedófilo/predador </a:t>
            </a:r>
            <a:r>
              <a:rPr lang="pt-PT" sz="2000" dirty="0"/>
              <a:t>procura conhecer melhor a criança/jovem. </a:t>
            </a:r>
            <a:r>
              <a:rPr lang="pt-PT" sz="2000" dirty="0" smtClean="0"/>
              <a:t>Procura </a:t>
            </a:r>
            <a:r>
              <a:rPr lang="pt-PT" sz="2000" dirty="0"/>
              <a:t>atrair uma criança/jovem que aparente ser vulnerável para uma conversa </a:t>
            </a:r>
            <a:r>
              <a:rPr lang="pt-PT" sz="2000" dirty="0" smtClean="0"/>
              <a:t>privada e </a:t>
            </a:r>
            <a:r>
              <a:rPr lang="pt-PT" sz="2000" dirty="0"/>
              <a:t>começa a isolá-la dos restantes contactos. Tal poderá acontecer através de um convite para deixar uma sala de chat pública criando uma sala privada, como pode acontecer passando ou alternado as conversas através de programas de Mensagens Instantâneas ou por telemóvel, através de mensagens SMS. Muitas vezes é solicitado à criança/jovem uma imagem sua sem conotações sexuais. </a:t>
            </a:r>
          </a:p>
          <a:p>
            <a:endParaRPr lang="pt-PT" sz="2000" dirty="0" smtClean="0"/>
          </a:p>
          <a:p>
            <a:r>
              <a:rPr lang="pt-PT" sz="2000" dirty="0" smtClean="0"/>
              <a:t>Etapa </a:t>
            </a:r>
            <a:r>
              <a:rPr lang="pt-PT" sz="2000" dirty="0"/>
              <a:t>2: Formação de Uma Relação </a:t>
            </a:r>
            <a:br>
              <a:rPr lang="pt-PT" sz="2000" dirty="0"/>
            </a:br>
            <a:r>
              <a:rPr lang="pt-PT" sz="2000" dirty="0"/>
              <a:t>Extensão da etapa anterior, </a:t>
            </a:r>
            <a:r>
              <a:rPr lang="pt-PT" sz="2000" dirty="0" smtClean="0"/>
              <a:t>o </a:t>
            </a:r>
            <a:r>
              <a:rPr lang="pt-PT" sz="2000" dirty="0"/>
              <a:t>pedófilo procurará envolver a criança/jovem em conversas sobre a vida doméstica e/ou </a:t>
            </a:r>
            <a:r>
              <a:rPr lang="pt-PT" sz="2000" dirty="0" smtClean="0"/>
              <a:t>escolar. O </a:t>
            </a:r>
            <a:r>
              <a:rPr lang="pt-PT" sz="2000" dirty="0"/>
              <a:t>pedófilo procura construir um sentimento de familiaridade e conforto, e por outro, saber o mais que puder sobre a sua potencial vítima. Nem todos os pedófilos se envolvem nesta fase, mas aqueles que irão manter o contacto com a criança/jovem, esforçar-se-ão por criar a ilusão de serem o melhor amigo da </a:t>
            </a:r>
            <a:r>
              <a:rPr lang="pt-PT" sz="2000" dirty="0" smtClean="0"/>
              <a:t>vítima</a:t>
            </a:r>
          </a:p>
          <a:p>
            <a:endParaRPr lang="pt-PT" sz="2000" dirty="0"/>
          </a:p>
        </p:txBody>
      </p:sp>
      <p:sp>
        <p:nvSpPr>
          <p:cNvPr id="29"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30" name="Picture 2" descr="\\esfb\Sistema\Profs\Tavares\Ambiente de trabalho\NetSegura2012\logo_dia_segurança_internet.png"/>
          <p:cNvPicPr>
            <a:picLocks noChangeAspect="1" noChangeArrowheads="1"/>
          </p:cNvPicPr>
          <p:nvPr/>
        </p:nvPicPr>
        <p:blipFill>
          <a:blip r:embed="rId2"/>
          <a:srcRect/>
          <a:stretch>
            <a:fillRect/>
          </a:stretch>
        </p:blipFill>
        <p:spPr bwMode="auto">
          <a:xfrm>
            <a:off x="11265878" y="211017"/>
            <a:ext cx="704608" cy="967434"/>
          </a:xfrm>
          <a:prstGeom prst="rect">
            <a:avLst/>
          </a:prstGeom>
          <a:noFill/>
        </p:spPr>
      </p:pic>
      <p:pic>
        <p:nvPicPr>
          <p:cNvPr id="17" name="Imagem 16" descr="Partners-in-Learning_logo_v_CMYK_r.png"/>
          <p:cNvPicPr>
            <a:picLocks noChangeAspect="1"/>
          </p:cNvPicPr>
          <p:nvPr/>
        </p:nvPicPr>
        <p:blipFill>
          <a:blip r:embed="rId3"/>
          <a:stretch>
            <a:fillRect/>
          </a:stretch>
        </p:blipFill>
        <p:spPr>
          <a:xfrm>
            <a:off x="168812" y="5930257"/>
            <a:ext cx="2377440" cy="846089"/>
          </a:xfrm>
          <a:prstGeom prst="rect">
            <a:avLst/>
          </a:prstGeom>
        </p:spPr>
      </p:pic>
      <p:pic>
        <p:nvPicPr>
          <p:cNvPr id="10" name="Picture 2" descr="C:\Users\i-amarto\Pictures\Logos internet segura\logointernet_segur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6471" y="6097383"/>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57666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Marcador de Posição do Texto 2"/>
          <p:cNvSpPr>
            <a:spLocks noGrp="1"/>
          </p:cNvSpPr>
          <p:nvPr>
            <p:ph type="body" sz="quarter" idx="11"/>
          </p:nvPr>
        </p:nvSpPr>
        <p:spPr>
          <a:xfrm>
            <a:off x="424272" y="180997"/>
            <a:ext cx="11448180" cy="6684907"/>
          </a:xfrm>
        </p:spPr>
        <p:txBody>
          <a:bodyPr/>
          <a:lstStyle/>
          <a:p>
            <a:r>
              <a:rPr lang="pt-PT" sz="2400" b="1" dirty="0">
                <a:solidFill>
                  <a:schemeClr val="tx1"/>
                </a:solidFill>
              </a:rPr>
              <a:t>Etapa 3: Avaliação do Risco </a:t>
            </a:r>
            <a:r>
              <a:rPr lang="pt-PT" sz="2400" dirty="0"/>
              <a:t/>
            </a:r>
            <a:br>
              <a:rPr lang="pt-PT" sz="2400" dirty="0"/>
            </a:br>
            <a:r>
              <a:rPr lang="pt-PT" sz="2400" dirty="0" smtClean="0"/>
              <a:t>A </a:t>
            </a:r>
            <a:r>
              <a:rPr lang="pt-PT" sz="2400" dirty="0">
                <a:solidFill>
                  <a:schemeClr val="tx1"/>
                </a:solidFill>
              </a:rPr>
              <a:t>criança/jovem é questionado sobre o local onde se encontra o computador que está a usar e que outras pessoas têm acesso a ele. Ao reunir este tipo de informação, o predador está a avaliar o risco das suas actividades poderem ser detectadas pelos pais da criança/jovem ou outros </a:t>
            </a:r>
            <a:r>
              <a:rPr lang="pt-PT" sz="2400" dirty="0" smtClean="0">
                <a:solidFill>
                  <a:schemeClr val="tx1"/>
                </a:solidFill>
              </a:rPr>
              <a:t>adultos/irmãos </a:t>
            </a:r>
            <a:r>
              <a:rPr lang="pt-PT" sz="2400" dirty="0">
                <a:solidFill>
                  <a:schemeClr val="tx1"/>
                </a:solidFill>
              </a:rPr>
              <a:t>ou amigos mais velhos. </a:t>
            </a:r>
            <a:endParaRPr lang="pt-PT" sz="2400" dirty="0" smtClean="0">
              <a:solidFill>
                <a:schemeClr val="tx1"/>
              </a:solidFill>
            </a:endParaRPr>
          </a:p>
          <a:p>
            <a:endParaRPr lang="pt-PT" sz="2400" dirty="0"/>
          </a:p>
          <a:p>
            <a:r>
              <a:rPr lang="pt-PT" sz="2400" b="1" dirty="0">
                <a:solidFill>
                  <a:schemeClr val="tx1"/>
                </a:solidFill>
              </a:rPr>
              <a:t>Etapa 4: Exclusividade </a:t>
            </a:r>
            <a:r>
              <a:rPr lang="pt-PT" sz="2400" dirty="0"/>
              <a:t/>
            </a:r>
            <a:br>
              <a:rPr lang="pt-PT" sz="2400" dirty="0"/>
            </a:br>
            <a:r>
              <a:rPr lang="pt-PT" sz="2400" dirty="0">
                <a:solidFill>
                  <a:schemeClr val="tx1"/>
                </a:solidFill>
              </a:rPr>
              <a:t>Nesta etapa, surgem sugestões do tipo "somos os melhores amigos", "percebo o que estás a passar" ou "podes falar comigo sobre qualquer assunto". O pedófilo procura criar um sentimento de amor e confiança mútuos com a criança/jovem, no sentido de manter a relação secreta. </a:t>
            </a:r>
            <a:endParaRPr lang="pt-PT" sz="2400" dirty="0" smtClean="0">
              <a:solidFill>
                <a:schemeClr val="tx1"/>
              </a:solidFill>
            </a:endParaRPr>
          </a:p>
          <a:p>
            <a:endParaRPr lang="pt-PT" sz="2400" dirty="0" smtClean="0"/>
          </a:p>
          <a:p>
            <a:r>
              <a:rPr lang="pt-PT" sz="2400" b="1" dirty="0" smtClean="0">
                <a:solidFill>
                  <a:schemeClr val="tx1"/>
                </a:solidFill>
              </a:rPr>
              <a:t>Etapa </a:t>
            </a:r>
            <a:r>
              <a:rPr lang="pt-PT" sz="2400" b="1" dirty="0">
                <a:solidFill>
                  <a:schemeClr val="tx1"/>
                </a:solidFill>
              </a:rPr>
              <a:t>5: Conversas Sobre Sexo </a:t>
            </a:r>
            <a:r>
              <a:rPr lang="pt-PT" sz="2400" dirty="0"/>
              <a:t/>
            </a:r>
            <a:br>
              <a:rPr lang="pt-PT" sz="2400" dirty="0"/>
            </a:br>
            <a:r>
              <a:rPr lang="pt-PT" sz="2400" dirty="0">
                <a:solidFill>
                  <a:schemeClr val="tx1"/>
                </a:solidFill>
              </a:rPr>
              <a:t>Esta última etapa pode ser iniciada com perguntas como "já alguma vez foste beijado(a)?" ou "já alguma vez te tocaste?". Este tipo de perguntas pode parecer inócuas para a criança/jovem dado que, na fase anterior, o predador posicionou a conversa de forma estabelecer e partilhar um sentido profundo de confiança. Desta forma, o predador envolve a criança/jovem em conversas e trocas de imagens explícitas sobre sexo. Nesta fase, o pedófilo geralmente procurará marcar um encontro físico com a criança/jovem. </a:t>
            </a:r>
          </a:p>
          <a:p>
            <a:endParaRPr lang="pt-PT" sz="2400" dirty="0"/>
          </a:p>
        </p:txBody>
      </p:sp>
    </p:spTree>
    <p:extLst>
      <p:ext uri="{BB962C8B-B14F-4D97-AF65-F5344CB8AC3E}">
        <p14:creationId xmlns:p14="http://schemas.microsoft.com/office/powerpoint/2010/main" val="341126233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1445343"/>
            <a:ext cx="12188825" cy="1061884"/>
          </a:xfrm>
        </p:spPr>
        <p:txBody>
          <a:bodyPr>
            <a:normAutofit lnSpcReduction="10000"/>
          </a:bodyPr>
          <a:lstStyle/>
          <a:p>
            <a:r>
              <a:rPr lang="pt-PT" sz="2800" b="1" dirty="0" smtClean="0">
                <a:solidFill>
                  <a:schemeClr val="bg1"/>
                </a:solidFill>
              </a:rPr>
              <a:t>Sabias que podes ter aconselhamento directo para as tuas dúvidas e apoio psicológico caso necessites?</a:t>
            </a:r>
          </a:p>
          <a:p>
            <a:endParaRPr lang="pt-PT" dirty="0"/>
          </a:p>
        </p:txBody>
      </p:sp>
      <p:pic>
        <p:nvPicPr>
          <p:cNvPr id="5" name="Imagem 5"/>
          <p:cNvPicPr>
            <a:picLocks noChangeAspect="1"/>
          </p:cNvPicPr>
          <p:nvPr/>
        </p:nvPicPr>
        <p:blipFill rotWithShape="1">
          <a:blip r:embed="rId2">
            <a:extLst>
              <a:ext uri="{28A0092B-C50C-407E-A947-70E740481C1C}">
                <a14:useLocalDpi xmlns:a14="http://schemas.microsoft.com/office/drawing/2010/main" val="0"/>
              </a:ext>
            </a:extLst>
          </a:blip>
          <a:srcRect l="6020" t="5541" r="7819" b="11684"/>
          <a:stretch/>
        </p:blipFill>
        <p:spPr>
          <a:xfrm>
            <a:off x="711512" y="4198035"/>
            <a:ext cx="5374577" cy="2579555"/>
          </a:xfrm>
          <a:prstGeom prst="rect">
            <a:avLst/>
          </a:prstGeom>
        </p:spPr>
      </p:pic>
      <p:sp>
        <p:nvSpPr>
          <p:cNvPr id="2" name="CaixaDeTexto 1"/>
          <p:cNvSpPr txBox="1"/>
          <p:nvPr/>
        </p:nvSpPr>
        <p:spPr>
          <a:xfrm>
            <a:off x="335273" y="2597024"/>
            <a:ext cx="11853552" cy="1200329"/>
          </a:xfrm>
          <a:prstGeom prst="rect">
            <a:avLst/>
          </a:prstGeom>
          <a:noFill/>
        </p:spPr>
        <p:txBody>
          <a:bodyPr wrap="square" rtlCol="0">
            <a:spAutoFit/>
          </a:bodyPr>
          <a:lstStyle/>
          <a:p>
            <a:r>
              <a:rPr lang="pt-PT" b="1" dirty="0" smtClean="0">
                <a:solidFill>
                  <a:srgbClr val="FFFFFF"/>
                </a:solidFill>
                <a:latin typeface="Candara" pitchFamily="34" charset="0"/>
              </a:rPr>
              <a:t>A linha ajuda é coordenada pelo IPDJ e tem como OBJECTIVO </a:t>
            </a:r>
            <a:r>
              <a:rPr lang="pt-PT" b="1" dirty="0">
                <a:solidFill>
                  <a:srgbClr val="FFFFFF"/>
                </a:solidFill>
                <a:latin typeface="Candara" pitchFamily="34" charset="0"/>
              </a:rPr>
              <a:t>- Esclarecer crianças, jovens, educadores e a comunidade em geral sobre questões relacionadas com o uso de tecnologias em linha, promovendo a adopção de práticas seguras de presença e de navegação online</a:t>
            </a:r>
          </a:p>
          <a:p>
            <a:endParaRPr lang="pt-PT" dirty="0">
              <a:solidFill>
                <a:srgbClr val="FFFFFF"/>
              </a:solidFill>
            </a:endParaRPr>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5701" y="4198034"/>
            <a:ext cx="3352929" cy="2579555"/>
          </a:xfrm>
          <a:prstGeom prst="rect">
            <a:avLst/>
          </a:prstGeom>
        </p:spPr>
      </p:pic>
      <p:cxnSp>
        <p:nvCxnSpPr>
          <p:cNvPr id="8" name="Conexão recta 7"/>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1" descr="C:\Users\nuno.moreira\Pictures\logo linha ajuda.png"/>
          <p:cNvPicPr>
            <a:picLocks noChangeAspect="1" noChangeArrowheads="1"/>
          </p:cNvPicPr>
          <p:nvPr/>
        </p:nvPicPr>
        <p:blipFill>
          <a:blip r:embed="rId4" cstate="print"/>
          <a:srcRect/>
          <a:stretch>
            <a:fillRect/>
          </a:stretch>
        </p:blipFill>
        <p:spPr bwMode="auto">
          <a:xfrm>
            <a:off x="335273" y="157108"/>
            <a:ext cx="2631312" cy="1115216"/>
          </a:xfrm>
          <a:prstGeom prst="rect">
            <a:avLst/>
          </a:prstGeom>
          <a:noFill/>
        </p:spPr>
      </p:pic>
    </p:spTree>
    <p:extLst>
      <p:ext uri="{BB962C8B-B14F-4D97-AF65-F5344CB8AC3E}">
        <p14:creationId xmlns:p14="http://schemas.microsoft.com/office/powerpoint/2010/main" val="3534985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Texto 1"/>
          <p:cNvSpPr>
            <a:spLocks noGrp="1"/>
          </p:cNvSpPr>
          <p:nvPr>
            <p:ph type="body" sz="quarter" idx="10"/>
          </p:nvPr>
        </p:nvSpPr>
        <p:spPr>
          <a:xfrm>
            <a:off x="557010" y="367378"/>
            <a:ext cx="11228440" cy="609398"/>
          </a:xfrm>
        </p:spPr>
        <p:txBody>
          <a:bodyPr/>
          <a:lstStyle/>
          <a:p>
            <a:r>
              <a:rPr lang="pt-PT" sz="4400" b="1" dirty="0" smtClean="0">
                <a:solidFill>
                  <a:schemeClr val="accent3">
                    <a:lumMod val="50000"/>
                  </a:schemeClr>
                </a:solidFill>
              </a:rPr>
              <a:t>O que fazer?</a:t>
            </a:r>
            <a:endParaRPr lang="pt-PT" sz="4400" b="1" dirty="0">
              <a:solidFill>
                <a:schemeClr val="accent3">
                  <a:lumMod val="50000"/>
                </a:schemeClr>
              </a:solidFill>
            </a:endParaRPr>
          </a:p>
        </p:txBody>
      </p:sp>
      <p:sp>
        <p:nvSpPr>
          <p:cNvPr id="3" name="Marcador de Posição do Texto 2"/>
          <p:cNvSpPr>
            <a:spLocks noGrp="1"/>
          </p:cNvSpPr>
          <p:nvPr>
            <p:ph type="body" sz="quarter" idx="11"/>
          </p:nvPr>
        </p:nvSpPr>
        <p:spPr>
          <a:xfrm>
            <a:off x="483266" y="1788572"/>
            <a:ext cx="11167960" cy="5022914"/>
          </a:xfrm>
        </p:spPr>
        <p:txBody>
          <a:bodyPr/>
          <a:lstStyle/>
          <a:p>
            <a:pPr marL="457200" indent="-457200">
              <a:buFont typeface="Arial" pitchFamily="34" charset="0"/>
              <a:buChar char="•"/>
            </a:pPr>
            <a:r>
              <a:rPr lang="pt-PT" dirty="0" smtClean="0"/>
              <a:t>Reunir todas </a:t>
            </a:r>
            <a:r>
              <a:rPr lang="pt-PT" dirty="0"/>
              <a:t>as evidências que </a:t>
            </a:r>
            <a:r>
              <a:rPr lang="pt-PT" dirty="0" smtClean="0"/>
              <a:t>tivermos, </a:t>
            </a:r>
            <a:r>
              <a:rPr lang="pt-PT" dirty="0"/>
              <a:t>entre as quais o endereço de </a:t>
            </a:r>
            <a:r>
              <a:rPr lang="pt-PT" dirty="0"/>
              <a:t>contato do facebook, horas a que foram efetuadas</a:t>
            </a:r>
            <a:r>
              <a:rPr lang="pt-PT" dirty="0"/>
              <a:t> as </a:t>
            </a:r>
            <a:r>
              <a:rPr lang="pt-PT" dirty="0" smtClean="0"/>
              <a:t>filmagens ou que houve contacto com </a:t>
            </a:r>
            <a:r>
              <a:rPr lang="pt-PT" dirty="0"/>
              <a:t>vista a uma possível apresentação de queixa, à Polícia Judiciária através dum dos seguintes números</a:t>
            </a:r>
            <a:r>
              <a:rPr lang="pt-PT" dirty="0" smtClean="0"/>
              <a:t>:</a:t>
            </a:r>
          </a:p>
          <a:p>
            <a:pPr marL="457200" indent="-457200">
              <a:buFont typeface="Arial" pitchFamily="34" charset="0"/>
              <a:buChar char="•"/>
            </a:pPr>
            <a:endParaRPr lang="pt-PT" dirty="0"/>
          </a:p>
          <a:p>
            <a:r>
              <a:rPr lang="pt-PT" dirty="0"/>
              <a:t>- Piquete LVT 213 574 566;</a:t>
            </a:r>
          </a:p>
          <a:p>
            <a:r>
              <a:rPr lang="pt-PT" dirty="0"/>
              <a:t>- Piquete Norte 225 088 644;</a:t>
            </a:r>
          </a:p>
          <a:p>
            <a:r>
              <a:rPr lang="pt-PT" dirty="0"/>
              <a:t>- Piquete Centro 239 828 130;</a:t>
            </a:r>
          </a:p>
          <a:p>
            <a:r>
              <a:rPr lang="pt-PT" dirty="0"/>
              <a:t>- Piquete Sul 289 884 522;</a:t>
            </a:r>
          </a:p>
          <a:p>
            <a:endParaRPr lang="pt-PT" dirty="0"/>
          </a:p>
        </p:txBody>
      </p:sp>
    </p:spTree>
    <p:extLst>
      <p:ext uri="{BB962C8B-B14F-4D97-AF65-F5344CB8AC3E}">
        <p14:creationId xmlns:p14="http://schemas.microsoft.com/office/powerpoint/2010/main" val="1417074546"/>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Texto 2"/>
          <p:cNvSpPr>
            <a:spLocks noGrp="1"/>
          </p:cNvSpPr>
          <p:nvPr>
            <p:ph type="body" sz="quarter" idx="11"/>
          </p:nvPr>
        </p:nvSpPr>
        <p:spPr>
          <a:xfrm>
            <a:off x="250722" y="1243907"/>
            <a:ext cx="11713649" cy="5355312"/>
          </a:xfrm>
        </p:spPr>
        <p:txBody>
          <a:bodyPr/>
          <a:lstStyle/>
          <a:p>
            <a:r>
              <a:rPr lang="pt-PT" sz="2400" dirty="0">
                <a:solidFill>
                  <a:schemeClr val="tx1"/>
                </a:solidFill>
              </a:rPr>
              <a:t>Conselhos da Judiciária </a:t>
            </a:r>
            <a:br>
              <a:rPr lang="pt-PT" sz="2400" dirty="0">
                <a:solidFill>
                  <a:schemeClr val="tx1"/>
                </a:solidFill>
              </a:rPr>
            </a:br>
            <a:r>
              <a:rPr lang="pt-PT" sz="2400" dirty="0" smtClean="0">
                <a:solidFill>
                  <a:schemeClr val="tx1"/>
                </a:solidFill>
              </a:rPr>
              <a:t>"</a:t>
            </a:r>
            <a:r>
              <a:rPr lang="pt-PT" sz="2400" dirty="0">
                <a:solidFill>
                  <a:schemeClr val="tx1"/>
                </a:solidFill>
              </a:rPr>
              <a:t>Não coloquem imagens ou vídeos pessoais contendo actos sexuais em computador acessível à rede Internet;</a:t>
            </a:r>
          </a:p>
          <a:p>
            <a:r>
              <a:rPr lang="pt-PT" sz="2400" dirty="0">
                <a:solidFill>
                  <a:schemeClr val="tx1"/>
                </a:solidFill>
              </a:rPr>
              <a:t>Se o fizerem, devem ter sempre em conta que o computador pode ser acedido a qualquer momento por terceiro, autorizado ou não, que poderá aproveitar as imagens para as difundir;</a:t>
            </a:r>
          </a:p>
          <a:p>
            <a:r>
              <a:rPr lang="pt-PT" sz="2400" dirty="0">
                <a:solidFill>
                  <a:schemeClr val="tx1"/>
                </a:solidFill>
              </a:rPr>
              <a:t>Quando </a:t>
            </a:r>
            <a:r>
              <a:rPr lang="pt-PT" sz="2400" dirty="0" smtClean="0">
                <a:solidFill>
                  <a:schemeClr val="tx1"/>
                </a:solidFill>
              </a:rPr>
              <a:t>enviarem </a:t>
            </a:r>
            <a:r>
              <a:rPr lang="pt-PT" sz="2400" dirty="0">
                <a:solidFill>
                  <a:schemeClr val="tx1"/>
                </a:solidFill>
              </a:rPr>
              <a:t>o computador para reparação ou actualização com o disco rígido, </a:t>
            </a:r>
            <a:r>
              <a:rPr lang="pt-PT" sz="2400" dirty="0" smtClean="0">
                <a:solidFill>
                  <a:schemeClr val="tx1"/>
                </a:solidFill>
              </a:rPr>
              <a:t>certifiquem-se </a:t>
            </a:r>
            <a:r>
              <a:rPr lang="pt-PT" sz="2400" dirty="0">
                <a:solidFill>
                  <a:schemeClr val="tx1"/>
                </a:solidFill>
              </a:rPr>
              <a:t>que a informação </a:t>
            </a:r>
            <a:r>
              <a:rPr lang="pt-PT" sz="2400" dirty="0" smtClean="0">
                <a:solidFill>
                  <a:schemeClr val="tx1"/>
                </a:solidFill>
              </a:rPr>
              <a:t>pessoais não </a:t>
            </a:r>
            <a:r>
              <a:rPr lang="pt-PT" sz="2400" dirty="0">
                <a:solidFill>
                  <a:schemeClr val="tx1"/>
                </a:solidFill>
              </a:rPr>
              <a:t>estão acessíveis;</a:t>
            </a:r>
          </a:p>
          <a:p>
            <a:r>
              <a:rPr lang="pt-PT" sz="2400" dirty="0">
                <a:solidFill>
                  <a:schemeClr val="tx1"/>
                </a:solidFill>
              </a:rPr>
              <a:t>No caso de </a:t>
            </a:r>
            <a:r>
              <a:rPr lang="pt-PT" sz="2400" dirty="0" smtClean="0">
                <a:solidFill>
                  <a:schemeClr val="tx1"/>
                </a:solidFill>
              </a:rPr>
              <a:t>tomarem </a:t>
            </a:r>
            <a:r>
              <a:rPr lang="pt-PT" sz="2400" dirty="0">
                <a:solidFill>
                  <a:schemeClr val="tx1"/>
                </a:solidFill>
              </a:rPr>
              <a:t>conhecimento </a:t>
            </a:r>
            <a:r>
              <a:rPr lang="pt-PT" sz="2400" dirty="0" smtClean="0">
                <a:solidFill>
                  <a:schemeClr val="tx1"/>
                </a:solidFill>
              </a:rPr>
              <a:t>de </a:t>
            </a:r>
            <a:r>
              <a:rPr lang="pt-PT" sz="2400" dirty="0">
                <a:solidFill>
                  <a:schemeClr val="tx1"/>
                </a:solidFill>
              </a:rPr>
              <a:t>que os </a:t>
            </a:r>
            <a:r>
              <a:rPr lang="pt-PT" sz="2400" dirty="0" smtClean="0">
                <a:solidFill>
                  <a:schemeClr val="tx1"/>
                </a:solidFill>
              </a:rPr>
              <a:t>vossos </a:t>
            </a:r>
            <a:r>
              <a:rPr lang="pt-PT" sz="2400" dirty="0">
                <a:solidFill>
                  <a:schemeClr val="tx1"/>
                </a:solidFill>
              </a:rPr>
              <a:t>dados pessoais, independentemente da sua natureza, foram divulgados contra a sua vontade, </a:t>
            </a:r>
            <a:r>
              <a:rPr lang="pt-PT" sz="2400" dirty="0" smtClean="0">
                <a:solidFill>
                  <a:schemeClr val="tx1"/>
                </a:solidFill>
              </a:rPr>
              <a:t>contactem </a:t>
            </a:r>
            <a:r>
              <a:rPr lang="pt-PT" sz="2400" dirty="0">
                <a:solidFill>
                  <a:schemeClr val="tx1"/>
                </a:solidFill>
              </a:rPr>
              <a:t>de imediato, identificando-se, o prestador de serviços de Internet ou a Comissão Nacional de Protecção de Dados, por forma a que os seus dados sejam retirados;</a:t>
            </a:r>
          </a:p>
          <a:p>
            <a:r>
              <a:rPr lang="pt-PT" sz="2400" dirty="0" smtClean="0">
                <a:solidFill>
                  <a:schemeClr val="tx1"/>
                </a:solidFill>
              </a:rPr>
              <a:t>Participe </a:t>
            </a:r>
            <a:r>
              <a:rPr lang="pt-PT" sz="2400" dirty="0">
                <a:solidFill>
                  <a:schemeClr val="tx1"/>
                </a:solidFill>
              </a:rPr>
              <a:t>às autoridades;</a:t>
            </a:r>
          </a:p>
          <a:p>
            <a:r>
              <a:rPr lang="pt-PT" sz="2400" dirty="0">
                <a:solidFill>
                  <a:schemeClr val="tx1"/>
                </a:solidFill>
              </a:rPr>
              <a:t>No caso de ser vítima e pretender apoio psicológico, contacte entidades e associações especializadas em apoio pessoal/personalizado</a:t>
            </a:r>
            <a:r>
              <a:rPr lang="pt-PT" sz="2400" dirty="0" smtClean="0">
                <a:solidFill>
                  <a:schemeClr val="tx1"/>
                </a:solidFill>
              </a:rPr>
              <a:t>."</a:t>
            </a:r>
            <a:r>
              <a:rPr lang="pt-PT" sz="2400" dirty="0">
                <a:solidFill>
                  <a:schemeClr val="tx1"/>
                </a:solidFill>
              </a:rPr>
              <a:t/>
            </a:r>
            <a:br>
              <a:rPr lang="pt-PT" sz="2400" dirty="0">
                <a:solidFill>
                  <a:schemeClr val="tx1"/>
                </a:solidFill>
              </a:rPr>
            </a:br>
            <a:endParaRPr lang="pt-PT" sz="2400" dirty="0">
              <a:solidFill>
                <a:schemeClr val="tx1"/>
              </a:solidFill>
            </a:endParaRPr>
          </a:p>
        </p:txBody>
      </p:sp>
      <p:sp>
        <p:nvSpPr>
          <p:cNvPr id="4" name="Marcador de Posição do Texto 1"/>
          <p:cNvSpPr>
            <a:spLocks noGrp="1"/>
          </p:cNvSpPr>
          <p:nvPr>
            <p:ph type="body" sz="quarter" idx="10"/>
          </p:nvPr>
        </p:nvSpPr>
        <p:spPr>
          <a:xfrm>
            <a:off x="265471" y="367378"/>
            <a:ext cx="11519979" cy="609398"/>
          </a:xfrm>
        </p:spPr>
        <p:txBody>
          <a:bodyPr/>
          <a:lstStyle/>
          <a:p>
            <a:r>
              <a:rPr lang="pt-PT" sz="4400" b="1" dirty="0" smtClean="0">
                <a:solidFill>
                  <a:schemeClr val="accent3">
                    <a:lumMod val="50000"/>
                  </a:schemeClr>
                </a:solidFill>
              </a:rPr>
              <a:t>Fotos Intimas, devassa e difamação</a:t>
            </a:r>
            <a:endParaRPr lang="pt-PT" sz="4400" b="1" dirty="0">
              <a:solidFill>
                <a:schemeClr val="accent3">
                  <a:lumMod val="50000"/>
                </a:schemeClr>
              </a:solidFill>
            </a:endParaRPr>
          </a:p>
        </p:txBody>
      </p:sp>
    </p:spTree>
    <p:extLst>
      <p:ext uri="{BB962C8B-B14F-4D97-AF65-F5344CB8AC3E}">
        <p14:creationId xmlns:p14="http://schemas.microsoft.com/office/powerpoint/2010/main" val="3243485248"/>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7" name="CaixaDeTexto 6"/>
          <p:cNvSpPr txBox="1"/>
          <p:nvPr/>
        </p:nvSpPr>
        <p:spPr>
          <a:xfrm>
            <a:off x="2159000" y="2420888"/>
            <a:ext cx="7774839" cy="2185214"/>
          </a:xfrm>
          <a:prstGeom prst="rect">
            <a:avLst/>
          </a:prstGeom>
          <a:noFill/>
        </p:spPr>
        <p:txBody>
          <a:bodyPr wrap="square" rtlCol="0">
            <a:spAutoFit/>
          </a:bodyPr>
          <a:lstStyle/>
          <a:p>
            <a:pPr lvl="0" algn="ctr"/>
            <a:r>
              <a:rPr lang="pt-PT" sz="8800" dirty="0" smtClean="0">
                <a:solidFill>
                  <a:prstClr val="white"/>
                </a:solidFill>
                <a:latin typeface="Segoe UI Semibold" pitchFamily="34" charset="0"/>
                <a:ea typeface="Segoe UI" pitchFamily="34" charset="0"/>
                <a:cs typeface="Segoe UI" pitchFamily="34" charset="0"/>
              </a:rPr>
              <a:t>Obrigado!</a:t>
            </a:r>
          </a:p>
          <a:p>
            <a:pPr lvl="0" algn="ctr"/>
            <a:r>
              <a:rPr lang="pt-PT" sz="4400" dirty="0" smtClean="0">
                <a:solidFill>
                  <a:prstClr val="white"/>
                </a:solidFill>
                <a:latin typeface="Segoe UI Semibold" pitchFamily="34" charset="0"/>
                <a:ea typeface="Segoe UI" pitchFamily="34" charset="0"/>
                <a:cs typeface="Segoe UI" pitchFamily="34" charset="0"/>
              </a:rPr>
              <a:t>Vamos a dúvidas?</a:t>
            </a:r>
            <a:endParaRPr lang="pt-PT" sz="4400" dirty="0">
              <a:solidFill>
                <a:prstClr val="white"/>
              </a:solidFill>
              <a:latin typeface="Segoe UI Semibold" pitchFamily="34" charset="0"/>
              <a:ea typeface="Segoe UI" pitchFamily="34" charset="0"/>
              <a:cs typeface="Segoe UI" pitchFamily="34" charset="0"/>
            </a:endParaRPr>
          </a:p>
        </p:txBody>
      </p:sp>
      <p:pic>
        <p:nvPicPr>
          <p:cNvPr id="8" name="Picture 2" descr="\\esfb\Sistema\Profs\Tavares\Ambiente de trabalho\NetSegura2012\logo_dia_segurança_internet.png"/>
          <p:cNvPicPr>
            <a:picLocks noChangeAspect="1" noChangeArrowheads="1"/>
          </p:cNvPicPr>
          <p:nvPr/>
        </p:nvPicPr>
        <p:blipFill>
          <a:blip r:embed="rId2"/>
          <a:srcRect/>
          <a:stretch>
            <a:fillRect/>
          </a:stretch>
        </p:blipFill>
        <p:spPr bwMode="auto">
          <a:xfrm>
            <a:off x="11265878" y="211017"/>
            <a:ext cx="704608" cy="967434"/>
          </a:xfrm>
          <a:prstGeom prst="rect">
            <a:avLst/>
          </a:prstGeom>
          <a:noFill/>
        </p:spPr>
      </p:pic>
      <p:sp>
        <p:nvSpPr>
          <p:cNvPr id="9"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10" name="Picture 2" descr="\\esfb\Sistema\Profs\Tavares\Ambiente de trabalho\NetSegura2012\logo_dia_segurança_internet.png"/>
          <p:cNvPicPr>
            <a:picLocks noChangeAspect="1" noChangeArrowheads="1"/>
          </p:cNvPicPr>
          <p:nvPr/>
        </p:nvPicPr>
        <p:blipFill>
          <a:blip r:embed="rId2"/>
          <a:srcRect/>
          <a:stretch>
            <a:fillRect/>
          </a:stretch>
        </p:blipFill>
        <p:spPr bwMode="auto">
          <a:xfrm>
            <a:off x="11265878" y="211017"/>
            <a:ext cx="704608" cy="967434"/>
          </a:xfrm>
          <a:prstGeom prst="rect">
            <a:avLst/>
          </a:prstGeom>
          <a:noFill/>
        </p:spPr>
      </p:pic>
      <p:pic>
        <p:nvPicPr>
          <p:cNvPr id="18" name="Imagem 16" descr="Partners-in-Learning_logo_v_CMYK_r.png"/>
          <p:cNvPicPr>
            <a:picLocks noChangeAspect="1"/>
          </p:cNvPicPr>
          <p:nvPr/>
        </p:nvPicPr>
        <p:blipFill>
          <a:blip r:embed="rId3"/>
          <a:stretch>
            <a:fillRect/>
          </a:stretch>
        </p:blipFill>
        <p:spPr>
          <a:xfrm>
            <a:off x="1933369" y="5641145"/>
            <a:ext cx="2832395" cy="1008000"/>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3265" y="5916639"/>
            <a:ext cx="1361639" cy="510614"/>
          </a:xfrm>
          <a:prstGeom prst="rect">
            <a:avLst/>
          </a:prstGeom>
        </p:spPr>
      </p:pic>
      <p:pic>
        <p:nvPicPr>
          <p:cNvPr id="11" name="Picture 2" descr="C:\Users\Antonio Tavares\Desktop\Logos MSFT Janeiro 2013\MSFT_logo_rgb_W-Wh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5848" y="5594253"/>
            <a:ext cx="3176270" cy="1168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765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498028" y="2420450"/>
            <a:ext cx="11087994" cy="1126148"/>
          </a:xfrm>
          <a:prstGeom prst="rect">
            <a:avLst/>
          </a:prstGeom>
        </p:spPr>
        <p:txBody>
          <a:bodyPr anchor="ctr"/>
          <a:lstStyle>
            <a:lvl1pPr algn="l" defTabSz="914363" rtl="0" eaLnBrk="1" latinLnBrk="0" hangingPunct="1">
              <a:lnSpc>
                <a:spcPct val="90000"/>
              </a:lnSpc>
              <a:spcBef>
                <a:spcPct val="0"/>
              </a:spcBef>
              <a:buNone/>
              <a:defRPr lang="en-US" sz="5400" b="0" kern="1200" cap="none" spc="-100" baseline="0" dirty="0" smtClean="0">
                <a:ln w="3175">
                  <a:noFill/>
                </a:ln>
                <a:gradFill flip="none" rotWithShape="1">
                  <a:gsLst>
                    <a:gs pos="0">
                      <a:schemeClr val="tx1">
                        <a:lumMod val="65000"/>
                        <a:lumOff val="35000"/>
                      </a:schemeClr>
                    </a:gs>
                    <a:gs pos="100000">
                      <a:schemeClr val="tx1">
                        <a:lumMod val="65000"/>
                        <a:lumOff val="35000"/>
                      </a:schemeClr>
                    </a:gs>
                  </a:gsLst>
                  <a:lin ang="5400000" scaled="0"/>
                  <a:tileRect/>
                </a:gradFill>
                <a:effectLst/>
                <a:latin typeface="+mj-lt"/>
                <a:ea typeface="+mn-ea"/>
                <a:cs typeface="Arial" charset="0"/>
              </a:defRPr>
            </a:lvl1pPr>
          </a:lstStyle>
          <a:p>
            <a:endParaRPr sz="8800">
              <a:gradFill>
                <a:gsLst>
                  <a:gs pos="96667">
                    <a:srgbClr val="FFFFFF"/>
                  </a:gs>
                  <a:gs pos="90000">
                    <a:srgbClr val="FFFFFF"/>
                  </a:gs>
                </a:gsLst>
                <a:lin ang="5400000" scaled="0"/>
              </a:gradFill>
            </a:endParaRPr>
          </a:p>
        </p:txBody>
      </p:sp>
      <p:cxnSp>
        <p:nvCxnSpPr>
          <p:cNvPr id="17" name="Conexão recta 16"/>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CaixaDeTexto 1"/>
          <p:cNvSpPr txBox="1"/>
          <p:nvPr/>
        </p:nvSpPr>
        <p:spPr>
          <a:xfrm>
            <a:off x="498028" y="1887794"/>
            <a:ext cx="10978384" cy="3354765"/>
          </a:xfrm>
          <a:prstGeom prst="rect">
            <a:avLst/>
          </a:prstGeom>
          <a:noFill/>
        </p:spPr>
        <p:txBody>
          <a:bodyPr wrap="square" lIns="0" tIns="0" rIns="0" bIns="0" rtlCol="0">
            <a:spAutoFit/>
          </a:bodyPr>
          <a:lstStyle/>
          <a:p>
            <a:r>
              <a:rPr lang="pt-PT" sz="3600" b="1" dirty="0">
                <a:solidFill>
                  <a:srgbClr val="FF0000"/>
                </a:solidFill>
                <a:latin typeface="Candara" pitchFamily="34" charset="0"/>
              </a:rPr>
              <a:t>No site ou por E-MAIL de forma anónima</a:t>
            </a:r>
          </a:p>
          <a:p>
            <a:pPr algn="just"/>
            <a:r>
              <a:rPr lang="pt-PT" sz="2800" dirty="0">
                <a:solidFill>
                  <a:srgbClr val="000000"/>
                </a:solidFill>
                <a:latin typeface="Candara" pitchFamily="34" charset="0"/>
              </a:rPr>
              <a:t>SABIAS QUE...em caso de encontrares um site com conteúdos ilegais (pedofilia, racismo, pornografia infantil) podes denunciá-los na Linha Alerta do Centro Internet Segura em </a:t>
            </a:r>
            <a:r>
              <a:rPr lang="pt-PT" sz="2800" dirty="0" smtClean="0">
                <a:solidFill>
                  <a:srgbClr val="000000"/>
                </a:solidFill>
                <a:latin typeface="Candara" pitchFamily="34" charset="0"/>
              </a:rPr>
              <a:t>www.linhaalerta.internetsegura.pt</a:t>
            </a:r>
            <a:r>
              <a:rPr lang="pt-PT" sz="2800" dirty="0">
                <a:solidFill>
                  <a:srgbClr val="000000"/>
                </a:solidFill>
                <a:latin typeface="Candara" pitchFamily="34" charset="0"/>
              </a:rPr>
              <a:t>/, </a:t>
            </a:r>
            <a:r>
              <a:rPr lang="pt-PT" sz="2800" dirty="0" smtClean="0">
                <a:solidFill>
                  <a:srgbClr val="000000"/>
                </a:solidFill>
                <a:latin typeface="Candara" pitchFamily="34" charset="0"/>
              </a:rPr>
              <a:t>bastando introduzires </a:t>
            </a:r>
            <a:r>
              <a:rPr lang="pt-PT" sz="2800" dirty="0">
                <a:solidFill>
                  <a:srgbClr val="000000"/>
                </a:solidFill>
                <a:latin typeface="Candara" pitchFamily="34" charset="0"/>
              </a:rPr>
              <a:t>o endereço na caixa fornecida para o efeito? Quando </a:t>
            </a:r>
            <a:r>
              <a:rPr lang="pt-PT" sz="2800" dirty="0" smtClean="0">
                <a:solidFill>
                  <a:srgbClr val="000000"/>
                </a:solidFill>
                <a:latin typeface="Candara" pitchFamily="34" charset="0"/>
              </a:rPr>
              <a:t>achares </a:t>
            </a:r>
            <a:r>
              <a:rPr lang="pt-PT" sz="2800" dirty="0">
                <a:solidFill>
                  <a:srgbClr val="000000"/>
                </a:solidFill>
                <a:latin typeface="Candara" pitchFamily="34" charset="0"/>
              </a:rPr>
              <a:t>necessário não </a:t>
            </a:r>
            <a:r>
              <a:rPr lang="pt-PT" sz="2800" dirty="0" smtClean="0">
                <a:solidFill>
                  <a:srgbClr val="000000"/>
                </a:solidFill>
                <a:latin typeface="Candara" pitchFamily="34" charset="0"/>
              </a:rPr>
              <a:t>hesites </a:t>
            </a:r>
            <a:r>
              <a:rPr lang="pt-PT" sz="2800" dirty="0">
                <a:solidFill>
                  <a:srgbClr val="000000"/>
                </a:solidFill>
                <a:latin typeface="Candara" pitchFamily="34" charset="0"/>
              </a:rPr>
              <a:t>em denunciar, </a:t>
            </a:r>
            <a:r>
              <a:rPr lang="pt-PT" sz="2800" dirty="0" smtClean="0">
                <a:solidFill>
                  <a:srgbClr val="000000"/>
                </a:solidFill>
                <a:latin typeface="Candara" pitchFamily="34" charset="0"/>
              </a:rPr>
              <a:t>estarás </a:t>
            </a:r>
            <a:r>
              <a:rPr lang="pt-PT" sz="2800" dirty="0">
                <a:solidFill>
                  <a:srgbClr val="000000"/>
                </a:solidFill>
                <a:latin typeface="Candara" pitchFamily="34" charset="0"/>
              </a:rPr>
              <a:t>a ajudar todos!</a:t>
            </a:r>
          </a:p>
          <a:p>
            <a:endParaRPr lang="pt-PT" sz="1400" dirty="0" err="1" smtClean="0">
              <a:gradFill>
                <a:gsLst>
                  <a:gs pos="0">
                    <a:srgbClr val="FFFFFF"/>
                  </a:gs>
                  <a:gs pos="86000">
                    <a:srgbClr val="FFFFFF"/>
                  </a:gs>
                </a:gsLst>
                <a:lin ang="5400000" scaled="0"/>
              </a:gradFill>
              <a:latin typeface="Segoe UI Light" pitchFamily="34" charset="0"/>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028" y="311379"/>
            <a:ext cx="3986532" cy="1237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9929" y="6100299"/>
            <a:ext cx="1190484" cy="520054"/>
          </a:xfrm>
          <a:prstGeom prst="rect">
            <a:avLst/>
          </a:prstGeom>
        </p:spPr>
      </p:pic>
      <p:pic>
        <p:nvPicPr>
          <p:cNvPr id="8" name="Picture 2" descr="C:\Users\i-amarto\Pictures\Logos internet segura\logointernet_segur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2858" y="6134760"/>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88550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Conexão recta 12"/>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CaixaDeTexto 13"/>
          <p:cNvSpPr txBox="1"/>
          <p:nvPr/>
        </p:nvSpPr>
        <p:spPr>
          <a:xfrm>
            <a:off x="759655" y="338046"/>
            <a:ext cx="10353822" cy="923330"/>
          </a:xfrm>
          <a:prstGeom prst="rect">
            <a:avLst/>
          </a:prstGeom>
          <a:noFill/>
        </p:spPr>
        <p:txBody>
          <a:bodyPr wrap="square" rtlCol="0">
            <a:spAutoFit/>
          </a:bodyPr>
          <a:lstStyle/>
          <a:p>
            <a:pPr lvl="0"/>
            <a:r>
              <a:rPr lang="pt-PT" sz="5400" spc="-100" dirty="0" smtClean="0">
                <a:gradFill>
                  <a:gsLst>
                    <a:gs pos="0">
                      <a:srgbClr val="FBFBFB"/>
                    </a:gs>
                    <a:gs pos="100000">
                      <a:srgbClr val="FBFBFB"/>
                    </a:gs>
                  </a:gsLst>
                  <a:lin ang="5400000" scaled="0"/>
                </a:gradFill>
                <a:latin typeface="Segoe UI Light" pitchFamily="34" charset="0"/>
              </a:rPr>
              <a:t>Sentes-te seguro na Internet?</a:t>
            </a:r>
            <a:endParaRPr lang="pt-PT" sz="5400" spc="-100" dirty="0">
              <a:gradFill>
                <a:gsLst>
                  <a:gs pos="0">
                    <a:srgbClr val="FBFBFB"/>
                  </a:gs>
                  <a:gs pos="100000">
                    <a:srgbClr val="FBFBFB"/>
                  </a:gs>
                </a:gsLst>
                <a:lin ang="5400000" scaled="0"/>
              </a:gradFill>
              <a:latin typeface="Segoe UI Light" pitchFamily="34" charset="0"/>
            </a:endParaRPr>
          </a:p>
        </p:txBody>
      </p:sp>
      <p:sp>
        <p:nvSpPr>
          <p:cNvPr id="10"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11" name="Picture 2" descr="\\esfb\Sistema\Profs\Tavares\Ambiente de trabalho\NetSegura2012\logo_dia_segurança_internet.png"/>
          <p:cNvPicPr>
            <a:picLocks noChangeAspect="1" noChangeArrowheads="1"/>
          </p:cNvPicPr>
          <p:nvPr/>
        </p:nvPicPr>
        <p:blipFill>
          <a:blip r:embed="rId5"/>
          <a:srcRect/>
          <a:stretch>
            <a:fillRect/>
          </a:stretch>
        </p:blipFill>
        <p:spPr bwMode="auto">
          <a:xfrm>
            <a:off x="11265878" y="211017"/>
            <a:ext cx="704608" cy="967434"/>
          </a:xfrm>
          <a:prstGeom prst="rect">
            <a:avLst/>
          </a:prstGeom>
          <a:noFill/>
        </p:spPr>
      </p:pic>
      <p:pic>
        <p:nvPicPr>
          <p:cNvPr id="12" name="Imagem 11" descr="Partners-in-Learning_logo_v_CMYK_r.png"/>
          <p:cNvPicPr>
            <a:picLocks noChangeAspect="1"/>
          </p:cNvPicPr>
          <p:nvPr/>
        </p:nvPicPr>
        <p:blipFill>
          <a:blip r:embed="rId6"/>
          <a:stretch>
            <a:fillRect/>
          </a:stretch>
        </p:blipFill>
        <p:spPr>
          <a:xfrm>
            <a:off x="168812" y="5930257"/>
            <a:ext cx="2377440" cy="846089"/>
          </a:xfrm>
          <a:prstGeom prst="rect">
            <a:avLst/>
          </a:prstGeom>
        </p:spPr>
      </p:pic>
      <p:pic>
        <p:nvPicPr>
          <p:cNvPr id="3" name="Trust Trailer (PT) _ Perigo Online (PT).avi">
            <a:hlinkClick r:id="" action="ppaction://media"/>
          </p:cNvPr>
          <p:cNvPicPr>
            <a:picLocks noChangeAspect="1"/>
          </p:cNvPicPr>
          <p:nvPr>
            <a:videoFile r:link="rId1"/>
            <p:extLst>
              <p:ext uri="{DAA4B4D4-6D71-4841-9C94-3DE7FCFB9230}">
                <p14:media xmlns:p14="http://schemas.microsoft.com/office/powerpoint/2010/main" r:embed="rId2">
                  <p14:trim st="7750" end="6837.0204"/>
                </p14:media>
              </p:ext>
            </p:extLst>
          </p:nvPr>
        </p:nvPicPr>
        <p:blipFill>
          <a:blip r:embed="rId7"/>
          <a:stretch>
            <a:fillRect/>
          </a:stretch>
        </p:blipFill>
        <p:spPr>
          <a:xfrm>
            <a:off x="2418984" y="1261376"/>
            <a:ext cx="7356081" cy="5517062"/>
          </a:xfrm>
          <a:prstGeom prst="rect">
            <a:avLst/>
          </a:prstGeom>
        </p:spPr>
      </p:pic>
      <p:sp>
        <p:nvSpPr>
          <p:cNvPr id="8" name="CaixaDeTexto 7"/>
          <p:cNvSpPr txBox="1"/>
          <p:nvPr/>
        </p:nvSpPr>
        <p:spPr>
          <a:xfrm>
            <a:off x="4678882" y="6612104"/>
            <a:ext cx="2940244" cy="153888"/>
          </a:xfrm>
          <a:prstGeom prst="rect">
            <a:avLst/>
          </a:prstGeom>
          <a:noFill/>
        </p:spPr>
        <p:txBody>
          <a:bodyPr wrap="square" lIns="0" tIns="0" rIns="0" bIns="0" rtlCol="0">
            <a:spAutoFit/>
          </a:bodyPr>
          <a:lstStyle/>
          <a:p>
            <a:r>
              <a:rPr lang="pt-PT" sz="1000" b="1" dirty="0">
                <a:gradFill>
                  <a:gsLst>
                    <a:gs pos="0">
                      <a:schemeClr val="tx1">
                        <a:lumMod val="75000"/>
                        <a:lumOff val="25000"/>
                      </a:schemeClr>
                    </a:gs>
                    <a:gs pos="80000">
                      <a:schemeClr val="tx1">
                        <a:lumMod val="65000"/>
                        <a:lumOff val="35000"/>
                      </a:schemeClr>
                    </a:gs>
                  </a:gsLst>
                  <a:lin ang="16200000" scaled="0"/>
                </a:gradFill>
                <a:latin typeface="Segoe UI Light" pitchFamily="34" charset="0"/>
              </a:rPr>
              <a:t>http://www.youtube.com/watch?v=mHVQtc0RPJs</a:t>
            </a:r>
            <a:endParaRPr lang="pt-PT" sz="1000" b="1" dirty="0"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endParaRPr>
          </a:p>
        </p:txBody>
      </p:sp>
      <p:pic>
        <p:nvPicPr>
          <p:cNvPr id="9" name="Picture 2" descr="C:\Users\i-amarto\Pictures\Logos internet segura\logointernet_segur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85816" y="5582415"/>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78090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6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Conexão recta 12"/>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CaixaDeTexto 13"/>
          <p:cNvSpPr txBox="1"/>
          <p:nvPr/>
        </p:nvSpPr>
        <p:spPr>
          <a:xfrm>
            <a:off x="759655" y="338046"/>
            <a:ext cx="10353822" cy="923330"/>
          </a:xfrm>
          <a:prstGeom prst="rect">
            <a:avLst/>
          </a:prstGeom>
          <a:noFill/>
        </p:spPr>
        <p:txBody>
          <a:bodyPr wrap="square" rtlCol="0">
            <a:spAutoFit/>
          </a:bodyPr>
          <a:lstStyle/>
          <a:p>
            <a:pPr lvl="0"/>
            <a:r>
              <a:rPr lang="pt-PT" sz="5400" spc="-100" smtClean="0">
                <a:gradFill>
                  <a:gsLst>
                    <a:gs pos="0">
                      <a:srgbClr val="FBFBFB"/>
                    </a:gs>
                    <a:gs pos="100000">
                      <a:srgbClr val="FBFBFB"/>
                    </a:gs>
                  </a:gsLst>
                  <a:lin ang="5400000" scaled="0"/>
                </a:gradFill>
                <a:latin typeface="Segoe UI Light" pitchFamily="34" charset="0"/>
              </a:rPr>
              <a:t>Dia da </a:t>
            </a:r>
            <a:r>
              <a:rPr lang="pt-PT" sz="5400" spc="-100" dirty="0" smtClean="0">
                <a:gradFill>
                  <a:gsLst>
                    <a:gs pos="0">
                      <a:srgbClr val="FBFBFB"/>
                    </a:gs>
                    <a:gs pos="100000">
                      <a:srgbClr val="FBFBFB"/>
                    </a:gs>
                  </a:gsLst>
                  <a:lin ang="5400000" scaled="0"/>
                </a:gradFill>
                <a:latin typeface="Segoe UI Light" pitchFamily="34" charset="0"/>
              </a:rPr>
              <a:t>Internet Segura</a:t>
            </a:r>
            <a:endParaRPr lang="pt-PT" sz="5400" spc="-100" dirty="0">
              <a:gradFill>
                <a:gsLst>
                  <a:gs pos="0">
                    <a:srgbClr val="FBFBFB"/>
                  </a:gs>
                  <a:gs pos="100000">
                    <a:srgbClr val="FBFBFB"/>
                  </a:gs>
                </a:gsLst>
                <a:lin ang="5400000" scaled="0"/>
              </a:gradFill>
              <a:latin typeface="Segoe UI Light" pitchFamily="34" charset="0"/>
            </a:endParaRPr>
          </a:p>
        </p:txBody>
      </p:sp>
      <p:sp>
        <p:nvSpPr>
          <p:cNvPr id="10"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11" name="Picture 2" descr="\\esfb\Sistema\Profs\Tavares\Ambiente de trabalho\NetSegura2012\logo_dia_segurança_internet.png"/>
          <p:cNvPicPr>
            <a:picLocks noChangeAspect="1" noChangeArrowheads="1"/>
          </p:cNvPicPr>
          <p:nvPr/>
        </p:nvPicPr>
        <p:blipFill>
          <a:blip r:embed="rId3"/>
          <a:srcRect/>
          <a:stretch>
            <a:fillRect/>
          </a:stretch>
        </p:blipFill>
        <p:spPr bwMode="auto">
          <a:xfrm>
            <a:off x="11265878" y="211017"/>
            <a:ext cx="704608" cy="967434"/>
          </a:xfrm>
          <a:prstGeom prst="rect">
            <a:avLst/>
          </a:prstGeom>
          <a:noFill/>
        </p:spPr>
      </p:pic>
      <p:pic>
        <p:nvPicPr>
          <p:cNvPr id="12" name="Imagem 11" descr="Partners-in-Learning_logo_v_CMYK_r.png"/>
          <p:cNvPicPr>
            <a:picLocks noChangeAspect="1"/>
          </p:cNvPicPr>
          <p:nvPr/>
        </p:nvPicPr>
        <p:blipFill>
          <a:blip r:embed="rId4"/>
          <a:stretch>
            <a:fillRect/>
          </a:stretch>
        </p:blipFill>
        <p:spPr>
          <a:xfrm>
            <a:off x="168812" y="5930257"/>
            <a:ext cx="2377440" cy="846089"/>
          </a:xfrm>
          <a:prstGeom prst="rect">
            <a:avLst/>
          </a:prstGeom>
        </p:spPr>
      </p:pic>
      <p:sp>
        <p:nvSpPr>
          <p:cNvPr id="9" name="CaixaDeTexto 8"/>
          <p:cNvSpPr txBox="1"/>
          <p:nvPr/>
        </p:nvSpPr>
        <p:spPr>
          <a:xfrm>
            <a:off x="996973" y="3872823"/>
            <a:ext cx="10194878" cy="1323439"/>
          </a:xfrm>
          <a:prstGeom prst="rect">
            <a:avLst/>
          </a:prstGeom>
          <a:noFill/>
        </p:spPr>
        <p:txBody>
          <a:bodyPr wrap="square" rtlCol="0">
            <a:spAutoFit/>
          </a:bodyPr>
          <a:lstStyle/>
          <a:p>
            <a:pPr lvl="0" algn="ctr"/>
            <a:r>
              <a:rPr lang="pt-PT" sz="4000" spc="-100" dirty="0" smtClean="0">
                <a:gradFill>
                  <a:gsLst>
                    <a:gs pos="0">
                      <a:srgbClr val="FBFBFB"/>
                    </a:gs>
                    <a:gs pos="100000">
                      <a:srgbClr val="FBFBFB"/>
                    </a:gs>
                  </a:gsLst>
                  <a:lin ang="5400000" scaled="0"/>
                </a:gradFill>
                <a:latin typeface="Segoe UI Light" pitchFamily="34" charset="0"/>
              </a:rPr>
              <a:t>Promover o uso seguro e responsável da Internet, especialmente entre as crianças e jovens.</a:t>
            </a:r>
            <a:endParaRPr lang="pt-PT" sz="4000" spc="-100" dirty="0">
              <a:gradFill>
                <a:gsLst>
                  <a:gs pos="0">
                    <a:srgbClr val="FBFBFB"/>
                  </a:gs>
                  <a:gs pos="100000">
                    <a:srgbClr val="FBFBFB"/>
                  </a:gs>
                </a:gsLst>
                <a:lin ang="5400000" scaled="0"/>
              </a:gradFill>
              <a:latin typeface="Segoe UI Light" pitchFamily="34"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873" y="1978926"/>
            <a:ext cx="11165385" cy="1423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C:\Users\i-amarto\Pictures\Logos internet segura\logointernet_segur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92827" y="5567546"/>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78090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p:cNvPicPr>
            <a:picLocks noChangeAspect="1" noChangeArrowheads="1"/>
          </p:cNvPicPr>
          <p:nvPr/>
        </p:nvPicPr>
        <p:blipFill>
          <a:blip r:embed="rId3"/>
          <a:srcRect/>
          <a:stretch>
            <a:fillRect/>
          </a:stretch>
        </p:blipFill>
        <p:spPr bwMode="auto">
          <a:xfrm>
            <a:off x="2532690" y="1863628"/>
            <a:ext cx="7123445" cy="4097041"/>
          </a:xfrm>
          <a:prstGeom prst="rect">
            <a:avLst/>
          </a:prstGeom>
          <a:noFill/>
          <a:ln w="9525">
            <a:noFill/>
            <a:miter lim="800000"/>
            <a:headEnd/>
            <a:tailEnd/>
          </a:ln>
          <a:effectLst/>
        </p:spPr>
      </p:pic>
      <p:cxnSp>
        <p:nvCxnSpPr>
          <p:cNvPr id="9" name="Conexão recta 8"/>
          <p:cNvCxnSpPr/>
          <p:nvPr/>
        </p:nvCxnSpPr>
        <p:spPr>
          <a:xfrm>
            <a:off x="712412" y="1195752"/>
            <a:ext cx="107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aixaDeTexto 9"/>
          <p:cNvSpPr txBox="1"/>
          <p:nvPr/>
        </p:nvSpPr>
        <p:spPr>
          <a:xfrm>
            <a:off x="759655" y="323978"/>
            <a:ext cx="10353822" cy="923330"/>
          </a:xfrm>
          <a:prstGeom prst="rect">
            <a:avLst/>
          </a:prstGeom>
          <a:noFill/>
        </p:spPr>
        <p:txBody>
          <a:bodyPr wrap="square" rtlCol="0">
            <a:spAutoFit/>
          </a:bodyPr>
          <a:lstStyle/>
          <a:p>
            <a:pPr lvl="0"/>
            <a:r>
              <a:rPr lang="pt-PT" sz="5400" spc="-100" dirty="0" smtClean="0">
                <a:gradFill>
                  <a:gsLst>
                    <a:gs pos="0">
                      <a:srgbClr val="FBFBFB"/>
                    </a:gs>
                    <a:gs pos="100000">
                      <a:srgbClr val="FBFBFB"/>
                    </a:gs>
                  </a:gsLst>
                  <a:lin ang="5400000" scaled="0"/>
                </a:gradFill>
                <a:latin typeface="Segoe UI Light" pitchFamily="34" charset="0"/>
              </a:rPr>
              <a:t>O mundo na ponta dos dedos…</a:t>
            </a:r>
            <a:endParaRPr lang="pt-PT" sz="5400" spc="-100" dirty="0">
              <a:gradFill>
                <a:gsLst>
                  <a:gs pos="0">
                    <a:srgbClr val="FBFBFB"/>
                  </a:gs>
                  <a:gs pos="100000">
                    <a:srgbClr val="FBFBFB"/>
                  </a:gs>
                </a:gsLst>
                <a:lin ang="5400000" scaled="0"/>
              </a:gradFill>
              <a:latin typeface="Segoe UI Light" pitchFamily="34" charset="0"/>
            </a:endParaRPr>
          </a:p>
        </p:txBody>
      </p:sp>
      <p:sp>
        <p:nvSpPr>
          <p:cNvPr id="7" name="Rectangle 24"/>
          <p:cNvSpPr/>
          <p:nvPr/>
        </p:nvSpPr>
        <p:spPr bwMode="auto">
          <a:xfrm>
            <a:off x="11240087" y="207080"/>
            <a:ext cx="759656" cy="1002741"/>
          </a:xfrm>
          <a:prstGeom prst="rect">
            <a:avLst/>
          </a:prstGeom>
          <a:gradFill>
            <a:gsLst>
              <a:gs pos="100000">
                <a:srgbClr val="FFFFFF"/>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pt-PT" sz="2400" spc="-50" dirty="0">
              <a:solidFill>
                <a:srgbClr val="FF0000"/>
              </a:solidFill>
              <a:ea typeface="Segoe UI" pitchFamily="34" charset="0"/>
              <a:cs typeface="Segoe UI" pitchFamily="34" charset="0"/>
            </a:endParaRPr>
          </a:p>
        </p:txBody>
      </p:sp>
      <p:pic>
        <p:nvPicPr>
          <p:cNvPr id="11" name="Picture 2" descr="\\esfb\Sistema\Profs\Tavares\Ambiente de trabalho\NetSegura2012\logo_dia_segurança_internet.png"/>
          <p:cNvPicPr>
            <a:picLocks noChangeAspect="1" noChangeArrowheads="1"/>
          </p:cNvPicPr>
          <p:nvPr/>
        </p:nvPicPr>
        <p:blipFill>
          <a:blip r:embed="rId4"/>
          <a:srcRect/>
          <a:stretch>
            <a:fillRect/>
          </a:stretch>
        </p:blipFill>
        <p:spPr bwMode="auto">
          <a:xfrm>
            <a:off x="11265878" y="211017"/>
            <a:ext cx="704608" cy="967434"/>
          </a:xfrm>
          <a:prstGeom prst="rect">
            <a:avLst/>
          </a:prstGeom>
          <a:noFill/>
        </p:spPr>
      </p:pic>
      <p:pic>
        <p:nvPicPr>
          <p:cNvPr id="12" name="Imagem 11" descr="Partners-in-Learning_logo_v_CMYK_r.png"/>
          <p:cNvPicPr>
            <a:picLocks noChangeAspect="1"/>
          </p:cNvPicPr>
          <p:nvPr/>
        </p:nvPicPr>
        <p:blipFill>
          <a:blip r:embed="rId5"/>
          <a:stretch>
            <a:fillRect/>
          </a:stretch>
        </p:blipFill>
        <p:spPr>
          <a:xfrm>
            <a:off x="168812" y="5930257"/>
            <a:ext cx="2377440" cy="846089"/>
          </a:xfrm>
          <a:prstGeom prst="rect">
            <a:avLst/>
          </a:prstGeom>
        </p:spPr>
      </p:pic>
      <p:pic>
        <p:nvPicPr>
          <p:cNvPr id="1035" name="Picture 11" descr="C:\Users\sandra\AppData\Local\Microsoft\Windows\Temporary Internet Files\Low\Content.IE5\S8BI592X\MC900434778[1].PNG"/>
          <p:cNvPicPr>
            <a:picLocks noChangeAspect="1" noChangeArrowheads="1"/>
          </p:cNvPicPr>
          <p:nvPr/>
        </p:nvPicPr>
        <p:blipFill>
          <a:blip r:embed="rId6"/>
          <a:srcRect/>
          <a:stretch>
            <a:fillRect/>
          </a:stretch>
        </p:blipFill>
        <p:spPr bwMode="auto">
          <a:xfrm>
            <a:off x="2600699" y="4558352"/>
            <a:ext cx="1405719" cy="1405719"/>
          </a:xfrm>
          <a:prstGeom prst="rect">
            <a:avLst/>
          </a:prstGeom>
          <a:noFill/>
        </p:spPr>
      </p:pic>
      <p:pic>
        <p:nvPicPr>
          <p:cNvPr id="1036" name="Picture 12" descr="C:\Users\sandra\AppData\Local\Microsoft\Windows\Temporary Internet Files\Low\Content.IE5\6CV8ZHTN\MC900434783[1].PNG"/>
          <p:cNvPicPr>
            <a:picLocks noChangeAspect="1" noChangeArrowheads="1"/>
          </p:cNvPicPr>
          <p:nvPr/>
        </p:nvPicPr>
        <p:blipFill>
          <a:blip r:embed="rId7"/>
          <a:srcRect/>
          <a:stretch>
            <a:fillRect/>
          </a:stretch>
        </p:blipFill>
        <p:spPr bwMode="auto">
          <a:xfrm>
            <a:off x="4675157" y="2279176"/>
            <a:ext cx="1037230" cy="1037230"/>
          </a:xfrm>
          <a:prstGeom prst="rect">
            <a:avLst/>
          </a:prstGeom>
          <a:noFill/>
        </p:spPr>
      </p:pic>
      <p:pic>
        <p:nvPicPr>
          <p:cNvPr id="1037" name="Picture 13" descr="C:\Users\sandra\AppData\Local\Microsoft\Windows\Temporary Internet Files\Low\Content.IE5\RL3QH8A5\MC900431569[1].PNG"/>
          <p:cNvPicPr>
            <a:picLocks noChangeAspect="1" noChangeArrowheads="1"/>
          </p:cNvPicPr>
          <p:nvPr/>
        </p:nvPicPr>
        <p:blipFill>
          <a:blip r:embed="rId8"/>
          <a:srcRect/>
          <a:stretch>
            <a:fillRect/>
          </a:stretch>
        </p:blipFill>
        <p:spPr bwMode="auto">
          <a:xfrm>
            <a:off x="4609769" y="4244478"/>
            <a:ext cx="1640418" cy="1651354"/>
          </a:xfrm>
          <a:prstGeom prst="rect">
            <a:avLst/>
          </a:prstGeom>
          <a:noFill/>
        </p:spPr>
      </p:pic>
      <p:pic>
        <p:nvPicPr>
          <p:cNvPr id="1040" name="Picture 16" descr="C:\Users\sandra\AppData\Local\Microsoft\Windows\Temporary Internet Files\Low\Content.IE5\VB8GNERI\MC900434810[1].PNG"/>
          <p:cNvPicPr>
            <a:picLocks noChangeAspect="1" noChangeArrowheads="1"/>
          </p:cNvPicPr>
          <p:nvPr/>
        </p:nvPicPr>
        <p:blipFill>
          <a:blip r:embed="rId9"/>
          <a:srcRect/>
          <a:stretch>
            <a:fillRect/>
          </a:stretch>
        </p:blipFill>
        <p:spPr bwMode="auto">
          <a:xfrm>
            <a:off x="5057296" y="3480179"/>
            <a:ext cx="849459" cy="849459"/>
          </a:xfrm>
          <a:prstGeom prst="rect">
            <a:avLst/>
          </a:prstGeom>
          <a:noFill/>
        </p:spPr>
      </p:pic>
      <p:pic>
        <p:nvPicPr>
          <p:cNvPr id="1041" name="Picture 17" descr="C:\Users\sandra\AppData\Local\Microsoft\Windows\Temporary Internet Files\Low\Content.IE5\93EX4S4V\MC900431536[1].PNG"/>
          <p:cNvPicPr>
            <a:picLocks noChangeAspect="1" noChangeArrowheads="1"/>
          </p:cNvPicPr>
          <p:nvPr/>
        </p:nvPicPr>
        <p:blipFill>
          <a:blip r:embed="rId10"/>
          <a:srcRect/>
          <a:stretch>
            <a:fillRect/>
          </a:stretch>
        </p:blipFill>
        <p:spPr bwMode="auto">
          <a:xfrm>
            <a:off x="3639811" y="3289110"/>
            <a:ext cx="985415" cy="968991"/>
          </a:xfrm>
          <a:prstGeom prst="rect">
            <a:avLst/>
          </a:prstGeom>
          <a:noFill/>
        </p:spPr>
      </p:pic>
      <p:pic>
        <p:nvPicPr>
          <p:cNvPr id="1042" name="Picture 18" descr="C:\Users\sandra\AppData\Local\Microsoft\Windows\Temporary Internet Files\Low\Content.IE5\LRYF7WQ4\MC900434871[1].PNG"/>
          <p:cNvPicPr>
            <a:picLocks noChangeAspect="1" noChangeArrowheads="1"/>
          </p:cNvPicPr>
          <p:nvPr/>
        </p:nvPicPr>
        <p:blipFill>
          <a:blip r:embed="rId11"/>
          <a:srcRect/>
          <a:stretch>
            <a:fillRect/>
          </a:stretch>
        </p:blipFill>
        <p:spPr bwMode="auto">
          <a:xfrm>
            <a:off x="5893250" y="2115403"/>
            <a:ext cx="736836" cy="736836"/>
          </a:xfrm>
          <a:prstGeom prst="rect">
            <a:avLst/>
          </a:prstGeom>
          <a:noFill/>
        </p:spPr>
      </p:pic>
      <p:pic>
        <p:nvPicPr>
          <p:cNvPr id="1043" name="Picture 19" descr="C:\Users\sandra\AppData\Local\Microsoft\Windows\Temporary Internet Files\Low\Content.IE5\VB8GNERI\MC900441766[1].PNG"/>
          <p:cNvPicPr>
            <a:picLocks noChangeAspect="1" noChangeArrowheads="1"/>
          </p:cNvPicPr>
          <p:nvPr/>
        </p:nvPicPr>
        <p:blipFill>
          <a:blip r:embed="rId12"/>
          <a:srcRect/>
          <a:stretch>
            <a:fillRect/>
          </a:stretch>
        </p:blipFill>
        <p:spPr bwMode="auto">
          <a:xfrm>
            <a:off x="2894012" y="1992572"/>
            <a:ext cx="1224887" cy="1224887"/>
          </a:xfrm>
          <a:prstGeom prst="rect">
            <a:avLst/>
          </a:prstGeom>
          <a:noFill/>
        </p:spPr>
      </p:pic>
      <p:pic>
        <p:nvPicPr>
          <p:cNvPr id="1045" name="Picture 21" descr="http://araguaia.ufmt.br/curso/CURSOS_AVANCADOS/INTERNET_AVANCADA/images/cap4-img1.jpg"/>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a:off x="2625821" y="3495183"/>
            <a:ext cx="963542" cy="642362"/>
          </a:xfrm>
          <a:prstGeom prst="rect">
            <a:avLst/>
          </a:prstGeom>
          <a:noFill/>
        </p:spPr>
      </p:pic>
      <p:pic>
        <p:nvPicPr>
          <p:cNvPr id="1048" name="Picture 24" descr="C:\Users\sandra\AppData\Local\Microsoft\Windows\Temporary Internet Files\Low\Content.IE5\DH7PFR25\MC900439835[1].PNG"/>
          <p:cNvPicPr>
            <a:picLocks noChangeAspect="1" noChangeArrowheads="1"/>
          </p:cNvPicPr>
          <p:nvPr/>
        </p:nvPicPr>
        <p:blipFill>
          <a:blip r:embed="rId14"/>
          <a:srcRect/>
          <a:stretch>
            <a:fillRect/>
          </a:stretch>
        </p:blipFill>
        <p:spPr bwMode="auto">
          <a:xfrm rot="936800" flipH="1">
            <a:off x="7769374" y="4042629"/>
            <a:ext cx="1983154" cy="1983154"/>
          </a:xfrm>
          <a:prstGeom prst="rect">
            <a:avLst/>
          </a:prstGeom>
          <a:noFill/>
        </p:spPr>
      </p:pic>
      <p:pic>
        <p:nvPicPr>
          <p:cNvPr id="17" name="Picture 2" descr="C:\Users\i-amarto\Pictures\Logos internet segura\logointernet_segura.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982816" y="5550111"/>
            <a:ext cx="1363909" cy="51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46324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Internet_Segura_2012_Modelo">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2.xml><?xml version="1.0" encoding="utf-8"?>
<a:theme xmlns:a="http://schemas.openxmlformats.org/drawingml/2006/main" name="Metro Template Colored Titles Segoe UI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gs>
                <a:gs pos="86000">
                  <a:schemeClr val="tx1"/>
                </a:gs>
              </a:gsLst>
              <a:lin ang="5400000" scaled="0"/>
            </a:gradFill>
            <a:latin typeface="Segoe UI Light" pitchFamily="34"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B88FC3ECA26D1C46B3C4C83281D2EB9C00AD782177ECB24F489B6FFC2D5D3099D1" ma:contentTypeVersion="65" ma:contentTypeDescription="" ma:contentTypeScope="" ma:versionID="47160766eacd36269d2fd65704d81343">
  <xsd:schema xmlns:xsd="http://www.w3.org/2001/XMLSchema" xmlns:xs="http://www.w3.org/2001/XMLSchema" xmlns:p="http://schemas.microsoft.com/office/2006/metadata/properties" xmlns:ns1="http://schemas.microsoft.com/sharepoint/v3" xmlns:ns2="2295e2e7-0eeb-498e-8716-217bb2ee6ee3" xmlns:ns3="c6bb9d19-7926-47a4-9d93-93d54014735c" targetNamespace="http://schemas.microsoft.com/office/2006/metadata/properties" ma:root="true" ma:fieldsID="c832fa291f69295bc0d4e1b83a55794d" ns1:_="" ns2:_="" ns3:_="">
    <xsd:import namespace="http://schemas.microsoft.com/sharepoint/v3"/>
    <xsd:import namespace="2295e2e7-0eeb-498e-8716-217bb2ee6ee3"/>
    <xsd:import namespace="c6bb9d19-7926-47a4-9d93-93d54014735c"/>
    <xsd:element name="properties">
      <xsd:complexType>
        <xsd:sequence>
          <xsd:element name="documentManagement">
            <xsd:complexType>
              <xsd:all>
                <xsd:element ref="ns2:Event_x0020_Start_x0020_Date" minOccurs="0"/>
                <xsd:element ref="ns2:Event_x0020_End_x0020_Date" minOccurs="0"/>
                <xsd:element ref="ns2:Presentation_x0020_Date" minOccurs="0"/>
                <xsd:element ref="ns2:MS_x0020_Speaker" minOccurs="0"/>
                <xsd:element ref="ns2:External_x0020_Speaker" minOccurs="0"/>
                <xsd:element ref="ns2:Session_x0020_Code" minOccurs="0"/>
                <xsd:element ref="ns2:MS_x0020_Content_x0020_Owner" minOccurs="0"/>
                <xsd:element ref="ns2:TaxCatchAll" minOccurs="0"/>
                <xsd:element ref="ns2:ProductTaxHTField0" minOccurs="0"/>
                <xsd:element ref="ns2:TaxCatchAllLabel" minOccurs="0"/>
                <xsd:element ref="ns2:CampaignTaxHTField0" minOccurs="0"/>
                <xsd:element ref="ns2:TrackTaxHTField0" minOccurs="0"/>
                <xsd:element ref="ns2:Event_x0020_VenueTaxHTField0" minOccurs="0"/>
                <xsd:element ref="ns3:AudienceTaxHTField0" minOccurs="0"/>
                <xsd:element ref="ns2:Event_x0020_LocationTaxHTField0" minOccurs="0"/>
                <xsd:element ref="ns2:Event1TaxHTField0" minOccurs="0"/>
                <xsd:element ref="ns1:AverageRating" minOccurs="0"/>
                <xsd:element ref="ns1:Rating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1"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2295e2e7-0eeb-498e-8716-217bb2ee6ee3" elementFormDefault="qualified">
    <xsd:import namespace="http://schemas.microsoft.com/office/2006/documentManagement/types"/>
    <xsd:import namespace="http://schemas.microsoft.com/office/infopath/2007/PartnerControls"/>
    <xsd:element name="Event_x0020_Start_x0020_Date" ma:index="5" nillable="true" ma:displayName="Event Start Date" ma:format="DateOnly" ma:internalName="Event_x0020_Start_x0020_Date">
      <xsd:simpleType>
        <xsd:restriction base="dms:DateTime"/>
      </xsd:simpleType>
    </xsd:element>
    <xsd:element name="Event_x0020_End_x0020_Date" ma:index="6" nillable="true" ma:displayName="Event End Date" ma:format="DateOnly" ma:internalName="Event_x0020_End_x0020_Date">
      <xsd:simpleType>
        <xsd:restriction base="dms:DateTime"/>
      </xsd:simpleType>
    </xsd:element>
    <xsd:element name="Presentation_x0020_Date" ma:index="7" nillable="true" ma:displayName="Presentation Date" ma:format="DateOnly" ma:internalName="Presentation_x0020_Date" ma:readOnly="false">
      <xsd:simpleType>
        <xsd:restriction base="dms:DateTime"/>
      </xsd:simpleType>
    </xsd:element>
    <xsd:element name="MS_x0020_Speaker" ma:index="8" nillable="true" ma:displayName="MS Speaker" ma:list="UserInfo" ma:SharePointGroup="0" ma:internalName="MS_x0020_Speak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9" nillable="true" ma:displayName="Speaker" ma:internalName="External_x0020_Speaker">
      <xsd:simpleType>
        <xsd:restriction base="dms:Text">
          <xsd:maxLength value="255"/>
        </xsd:restriction>
      </xsd:simpleType>
    </xsd:element>
    <xsd:element name="Session_x0020_Code" ma:index="13" nillable="true" ma:displayName="Session Code" ma:internalName="Session_x0020_Code" ma:readOnly="false">
      <xsd:simpleType>
        <xsd:restriction base="dms:Text">
          <xsd:maxLength value="255"/>
        </xsd:restriction>
      </xsd:simpleType>
    </xsd:element>
    <xsd:element name="MS_x0020_Content_x0020_Owner" ma:index="15"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18" nillable="true" ma:displayName="Taxonomy Catch All Column" ma:hidden="true" ma:list="{09db2fa7-4ee4-4bb3-80e9-fade681f539b}" ma:internalName="TaxCatchAll" ma:showField="CatchAllData"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ProductTaxHTField0" ma:index="19" nillable="true" ma:taxonomy="true" ma:internalName="ProductTaxHTField0" ma:taxonomyFieldName="Product" ma:displayName="Product" ma:default="" ma:fieldId="{59a4a0b0-ed64-4542-a55e-4a6c70bd0ce0}" ma:taxonomyMulti="true" ma:sspId="97b7c527-f488-4fed-8d5b-5946c5598d72" ma:termSetId="723ec65c-d8cf-498e-87b8-c7868c2070aa" ma:anchorId="00000000-0000-0000-0000-000000000000" ma:open="false" ma:isKeyword="false">
      <xsd:complexType>
        <xsd:sequence>
          <xsd:element ref="pc:Terms" minOccurs="0" maxOccurs="1"/>
        </xsd:sequence>
      </xsd:complexType>
    </xsd:element>
    <xsd:element name="TaxCatchAllLabel" ma:index="20" nillable="true" ma:displayName="Taxonomy Catch All Column1" ma:hidden="true" ma:list="{09db2fa7-4ee4-4bb3-80e9-fade681f539b}" ma:internalName="TaxCatchAllLabel" ma:readOnly="true" ma:showField="CatchAllDataLabel"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CampaignTaxHTField0" ma:index="22" nillable="true" ma:taxonomy="true" ma:internalName="CampaignTaxHTField0" ma:taxonomyFieldName="Campaign" ma:displayName="Campaign" ma:default="" ma:fieldId="{bcb0c99d-b00c-42c6-a16b-e1e19731231d}" ma:sspId="97b7c527-f488-4fed-8d5b-5946c5598d72" ma:termSetId="138795c4-ffb5-4450-8dda-30da75617ce8" ma:anchorId="00000000-0000-0000-0000-000000000000" ma:open="false" ma:isKeyword="false">
      <xsd:complexType>
        <xsd:sequence>
          <xsd:element ref="pc:Terms" minOccurs="0" maxOccurs="1"/>
        </xsd:sequence>
      </xsd:complexType>
    </xsd:element>
    <xsd:element name="TrackTaxHTField0" ma:index="23" nillable="true" ma:taxonomy="true" ma:internalName="TrackTaxHTField0" ma:taxonomyFieldName="Track" ma:displayName="Track" ma:readOnly="false" ma:default="" ma:fieldId="{95cacdfb-fc4c-4855-b7e7-906e6cf614c7}" ma:sspId="97b7c527-f488-4fed-8d5b-5946c5598d72" ma:termSetId="0179c88a-9c61-48f9-822c-c3f082e6266e" ma:anchorId="00000000-0000-0000-0000-000000000000" ma:open="false" ma:isKeyword="false">
      <xsd:complexType>
        <xsd:sequence>
          <xsd:element ref="pc:Terms" minOccurs="0" maxOccurs="1"/>
        </xsd:sequence>
      </xsd:complexType>
    </xsd:element>
    <xsd:element name="Event_x0020_VenueTaxHTField0" ma:index="25" nillable="true" ma:taxonomy="true" ma:internalName="Event_x0020_VenueTaxHTField0" ma:taxonomyFieldName="Event_x0020_Venue" ma:displayName="Event Venue" ma:readOnly="false" ma:default="" ma:fieldId="{72225233-bea3-47c9-bcc0-70aff672e91a}" ma:sspId="97b7c527-f488-4fed-8d5b-5946c5598d72" ma:termSetId="5a094974-7eaf-4365-a0ec-3f33af6288c5" ma:anchorId="00000000-0000-0000-0000-000000000000" ma:open="false" ma:isKeyword="false">
      <xsd:complexType>
        <xsd:sequence>
          <xsd:element ref="pc:Terms" minOccurs="0" maxOccurs="1"/>
        </xsd:sequence>
      </xsd:complexType>
    </xsd:element>
    <xsd:element name="Event_x0020_LocationTaxHTField0" ma:index="27" nillable="true" ma:taxonomy="true" ma:internalName="Event_x0020_LocationTaxHTField0" ma:taxonomyFieldName="Event_x0020_Location" ma:displayName="Event Location" ma:readOnly="false" ma:default="" ma:fieldId="{721246b6-18f0-4d78-9fb7-960f4884f52f}" ma:sspId="97b7c527-f488-4fed-8d5b-5946c5598d72" ma:termSetId="b1d717b9-d701-42ce-97ea-d2b3fb10f90e" ma:anchorId="00000000-0000-0000-0000-000000000000" ma:open="true" ma:isKeyword="false">
      <xsd:complexType>
        <xsd:sequence>
          <xsd:element ref="pc:Terms" minOccurs="0" maxOccurs="1"/>
        </xsd:sequence>
      </xsd:complexType>
    </xsd:element>
    <xsd:element name="Event1TaxHTField0" ma:index="30" ma:taxonomy="true" ma:internalName="Event1TaxHTField0" ma:taxonomyFieldName="Event1" ma:displayName="Event Name" ma:readOnly="false" ma:default="" ma:fieldId="{173efa96-a0c5-4b7e-a5c5-ebf0027a79b9}" ma:sspId="97b7c527-f488-4fed-8d5b-5946c5598d72" ma:termSetId="9f06399b-0da0-4c2b-9299-a3eed5ae7f49"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6bb9d19-7926-47a4-9d93-93d54014735c" elementFormDefault="qualified">
    <xsd:import namespace="http://schemas.microsoft.com/office/2006/documentManagement/types"/>
    <xsd:import namespace="http://schemas.microsoft.com/office/infopath/2007/PartnerControls"/>
    <xsd:element name="AudienceTaxHTField0" ma:index="26" nillable="true" ma:taxonomy="true" ma:internalName="AudienceTaxHTField0" ma:taxonomyFieldName="Audience" ma:displayName="Audience" ma:readOnly="false" ma:default="" ma:fieldId="{6a4ad93e-f836-4089-85dd-0b5a8d4c5063}" ma:taxonomyMulti="true" ma:sspId="97b7c527-f488-4fed-8d5b-5946c5598d72" ma:termSetId="c7e95267-347d-4fd5-a34e-50bd1fa28ece"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rackTaxHTField0 xmlns="2295e2e7-0eeb-498e-8716-217bb2ee6ee3">
      <Terms xmlns="http://schemas.microsoft.com/office/infopath/2007/PartnerControls"/>
    </TrackTaxHTField0>
    <CampaignTaxHTField0 xmlns="2295e2e7-0eeb-498e-8716-217bb2ee6ee3">
      <Terms xmlns="http://schemas.microsoft.com/office/infopath/2007/PartnerControls"/>
    </CampaignTaxHTField0>
    <Event_x0020_End_x0020_Date xmlns="2295e2e7-0eeb-498e-8716-217bb2ee6ee3" xsi:nil="true"/>
    <Event_x0020_Start_x0020_Date xmlns="2295e2e7-0eeb-498e-8716-217bb2ee6ee3" xsi:nil="true"/>
    <MS_x0020_Speaker xmlns="2295e2e7-0eeb-498e-8716-217bb2ee6ee3">
      <UserInfo>
        <DisplayName/>
        <AccountId xsi:nil="true"/>
        <AccountType/>
      </UserInfo>
    </MS_x0020_Speaker>
    <External_x0020_Speaker xmlns="2295e2e7-0eeb-498e-8716-217bb2ee6ee3" xsi:nil="true"/>
    <Session_x0020_Code xmlns="2295e2e7-0eeb-498e-8716-217bb2ee6ee3" xsi:nil="true"/>
    <ProductTaxHTField0 xmlns="2295e2e7-0eeb-498e-8716-217bb2ee6ee3">
      <Terms xmlns="http://schemas.microsoft.com/office/infopath/2007/PartnerControls"/>
    </ProductTaxHTField0>
    <Presentation_x0020_Date xmlns="2295e2e7-0eeb-498e-8716-217bb2ee6ee3" xsi:nil="true"/>
    <Event_x0020_LocationTaxHTField0 xmlns="2295e2e7-0eeb-498e-8716-217bb2ee6ee3">
      <Terms xmlns="http://schemas.microsoft.com/office/infopath/2007/PartnerControls"/>
    </Event_x0020_LocationTaxHTField0>
    <Event1TaxHTField0 xmlns="2295e2e7-0eeb-498e-8716-217bb2ee6ee3">
      <Terms xmlns="http://schemas.microsoft.com/office/infopath/2007/PartnerControls">
        <TermInfo xmlns="http://schemas.microsoft.com/office/infopath/2007/PartnerControls">
          <TermName xmlns="http://schemas.microsoft.com/office/infopath/2007/PartnerControls">Unassigned</TermName>
          <TermId xmlns="http://schemas.microsoft.com/office/infopath/2007/PartnerControls">e51362f4-782c-41a8-bb7b-e0cfc8669933</TermId>
        </TermInfo>
      </Terms>
    </Event1TaxHTField0>
    <MS_x0020_Content_x0020_Owner xmlns="2295e2e7-0eeb-498e-8716-217bb2ee6ee3">
      <UserInfo>
        <DisplayName/>
        <AccountId xsi:nil="true"/>
        <AccountType/>
      </UserInfo>
    </MS_x0020_Content_x0020_Owner>
    <TaxCatchAll xmlns="2295e2e7-0eeb-498e-8716-217bb2ee6ee3">
      <Value>217</Value>
    </TaxCatchAll>
    <Event_x0020_VenueTaxHTField0 xmlns="2295e2e7-0eeb-498e-8716-217bb2ee6ee3">
      <Terms xmlns="http://schemas.microsoft.com/office/infopath/2007/PartnerControls"/>
    </Event_x0020_VenueTaxHTField0>
    <AudienceTaxHTField0 xmlns="c6bb9d19-7926-47a4-9d93-93d54014735c">
      <Terms xmlns="http://schemas.microsoft.com/office/infopath/2007/PartnerControls"/>
    </AudienceTaxHTField0>
    <AverageRating xmlns="http://schemas.microsoft.com/sharepoint/v3" xsi:nil="true"/>
  </documentManagement>
</p:properties>
</file>

<file path=customXml/itemProps1.xml><?xml version="1.0" encoding="utf-8"?>
<ds:datastoreItem xmlns:ds="http://schemas.openxmlformats.org/officeDocument/2006/customXml" ds:itemID="{9253FB22-03E3-4A41-BF56-63A021EAE4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295e2e7-0eeb-498e-8716-217bb2ee6ee3"/>
    <ds:schemaRef ds:uri="c6bb9d19-7926-47a4-9d93-93d5401473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2295e2e7-0eeb-498e-8716-217bb2ee6ee3"/>
    <ds:schemaRef ds:uri="http://schemas.openxmlformats.org/package/2006/metadata/core-properties"/>
    <ds:schemaRef ds:uri="http://www.w3.org/XML/1998/namespace"/>
    <ds:schemaRef ds:uri="http://schemas.microsoft.com/office/infopath/2007/PartnerControls"/>
    <ds:schemaRef ds:uri="http://purl.org/dc/terms/"/>
    <ds:schemaRef ds:uri="http://purl.org/dc/dcmitype/"/>
    <ds:schemaRef ds:uri="http://schemas.microsoft.com/office/2006/documentManagement/types"/>
    <ds:schemaRef ds:uri="http://schemas.microsoft.com/office/2006/metadata/properties"/>
    <ds:schemaRef ds:uri="c6bb9d19-7926-47a4-9d93-93d54014735c"/>
    <ds:schemaRef ds:uri="http://schemas.microsoft.com/sharepoint/v3"/>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Internet_Segura_2012_Modelo</Template>
  <TotalTime>1523</TotalTime>
  <Words>4781</Words>
  <Application>Microsoft Office PowerPoint</Application>
  <PresentationFormat>Personalizados</PresentationFormat>
  <Paragraphs>314</Paragraphs>
  <Slides>52</Slides>
  <Notes>34</Notes>
  <HiddenSlides>0</HiddenSlides>
  <MMClips>3</MMClips>
  <ScaleCrop>false</ScaleCrop>
  <HeadingPairs>
    <vt:vector size="4" baseType="variant">
      <vt:variant>
        <vt:lpstr>Tema</vt:lpstr>
      </vt:variant>
      <vt:variant>
        <vt:i4>2</vt:i4>
      </vt:variant>
      <vt:variant>
        <vt:lpstr>Títulos dos diapositivos</vt:lpstr>
      </vt:variant>
      <vt:variant>
        <vt:i4>52</vt:i4>
      </vt:variant>
    </vt:vector>
  </HeadingPairs>
  <TitlesOfParts>
    <vt:vector size="54" baseType="lpstr">
      <vt:lpstr>Internet_Segura_2012_Modelo</vt:lpstr>
      <vt:lpstr>Metro Template Colored Titles Segoe UI 16x9</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Manager>&lt;Content Manager Name Here&gt;</Manager>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Antonio Tavares</dc:creator>
  <cp:lastModifiedBy>Patricia de Carvalho Fialho</cp:lastModifiedBy>
  <cp:revision>248</cp:revision>
  <dcterms:created xsi:type="dcterms:W3CDTF">2012-01-02T22:23:40Z</dcterms:created>
  <dcterms:modified xsi:type="dcterms:W3CDTF">2013-03-07T17:57:08Z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0x010100B88FC3ECA26D1C46B3C4C83281D2EB9C00AD782177ECB24F489B6FFC2D5D3099D1</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ies>
</file>